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464" r:id="rId2"/>
    <p:sldId id="465" r:id="rId3"/>
    <p:sldId id="432" r:id="rId4"/>
    <p:sldId id="458" r:id="rId5"/>
    <p:sldId id="443" r:id="rId6"/>
    <p:sldId id="459" r:id="rId7"/>
    <p:sldId id="453" r:id="rId8"/>
    <p:sldId id="452" r:id="rId9"/>
    <p:sldId id="441" r:id="rId10"/>
    <p:sldId id="442" r:id="rId11"/>
    <p:sldId id="437" r:id="rId12"/>
    <p:sldId id="436" r:id="rId13"/>
    <p:sldId id="435" r:id="rId14"/>
    <p:sldId id="439" r:id="rId15"/>
    <p:sldId id="460" r:id="rId16"/>
    <p:sldId id="433" r:id="rId17"/>
    <p:sldId id="454" r:id="rId18"/>
    <p:sldId id="461" r:id="rId19"/>
    <p:sldId id="444" r:id="rId20"/>
    <p:sldId id="445" r:id="rId21"/>
    <p:sldId id="446" r:id="rId22"/>
    <p:sldId id="447" r:id="rId23"/>
    <p:sldId id="462" r:id="rId24"/>
    <p:sldId id="448" r:id="rId25"/>
    <p:sldId id="449" r:id="rId26"/>
    <p:sldId id="425" r:id="rId27"/>
    <p:sldId id="379" r:id="rId28"/>
    <p:sldId id="472" r:id="rId29"/>
    <p:sldId id="451" r:id="rId30"/>
    <p:sldId id="466" r:id="rId31"/>
    <p:sldId id="467" r:id="rId32"/>
    <p:sldId id="468" r:id="rId33"/>
    <p:sldId id="469" r:id="rId34"/>
    <p:sldId id="470" r:id="rId35"/>
    <p:sldId id="471" r:id="rId36"/>
    <p:sldId id="473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F2F5"/>
    <a:srgbClr val="CC3399"/>
    <a:srgbClr val="CC99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4624" autoAdjust="0"/>
  </p:normalViewPr>
  <p:slideViewPr>
    <p:cSldViewPr>
      <p:cViewPr varScale="1">
        <p:scale>
          <a:sx n="75" d="100"/>
          <a:sy n="75" d="100"/>
        </p:scale>
        <p:origin x="76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SALDIRI TESPİT VE ANALİZ YÖNTEMLERİ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3B05F4-3463-4DFB-BD24-3595E3C611C0}" type="datetimeFigureOut">
              <a:rPr lang="tr-TR" smtClean="0"/>
              <a:pPr/>
              <a:t>13.09.2022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8419E-DAA4-4B58-A67C-EC92304870B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11428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SALDIRI TESPİT VE ANALİZ YÖNTEMLERİ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C050C-4AC1-4D44-B1C3-380D06A319F1}" type="datetimeFigureOut">
              <a:rPr lang="tr-TR" smtClean="0"/>
              <a:pPr/>
              <a:t>13.09.2022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5B7F7-333A-436D-8694-CAADE9C995C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13786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550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924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6309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255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3668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7820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17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78979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93955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4378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15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08469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1076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5026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55008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186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64380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7120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5009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3823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5B7F7-333A-436D-8694-CAADE9C995C7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48929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5B7F7-333A-436D-8694-CAADE9C995C7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12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7260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3597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95565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1455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43894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27711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227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1758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786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196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793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6560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B7F7-333A-436D-8694-CAADE9C995C7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942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BDCE1-1251-47AF-A08B-27AD7FDE66A5}" type="datetime1">
              <a:rPr lang="tr-TR" smtClean="0"/>
              <a:t>13.09.2022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1EAE-2954-4678-A935-7061D648B4C3}" type="slidenum">
              <a:rPr lang="tr-TR" smtClean="0"/>
              <a:pPr/>
              <a:t>‹#›</a:t>
            </a:fld>
            <a:r>
              <a:rPr lang="tr-TR" dirty="0"/>
              <a:t>/25</a:t>
            </a:r>
          </a:p>
          <a:p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C7EE1-7664-4F45-B59A-49698BAD651E}" type="datetime1">
              <a:rPr lang="tr-TR" smtClean="0"/>
              <a:t>13.09.2022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1EAE-2954-4678-A935-7061D648B4C3}" type="slidenum">
              <a:rPr lang="tr-TR" smtClean="0"/>
              <a:pPr/>
              <a:t>‹#›</a:t>
            </a:fld>
            <a:r>
              <a:rPr lang="tr-TR" dirty="0"/>
              <a:t>/25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C4A3-2690-40A0-A56A-5EF8FC6EF7AD}" type="datetime1">
              <a:rPr lang="tr-TR" smtClean="0"/>
              <a:t>13.09.2022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1EAE-2954-4678-A935-7061D648B4C3}" type="slidenum">
              <a:rPr lang="tr-TR" smtClean="0"/>
              <a:pPr/>
              <a:t>‹#›</a:t>
            </a:fld>
            <a:r>
              <a:rPr lang="tr-TR" dirty="0"/>
              <a:t>/25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9407-C927-4CB0-9A56-574EA254B5E9}" type="datetime1">
              <a:rPr lang="tr-TR" smtClean="0"/>
              <a:t>13.09.2022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1EAE-2954-4678-A935-7061D648B4C3}" type="slidenum">
              <a:rPr lang="tr-TR" smtClean="0"/>
              <a:pPr/>
              <a:t>‹#›</a:t>
            </a:fld>
            <a:r>
              <a:rPr lang="tr-TR" dirty="0"/>
              <a:t>/25</a:t>
            </a:r>
          </a:p>
          <a:p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D5A7E-B48B-4D28-B2F2-CF3CD2CAE910}" type="datetime1">
              <a:rPr lang="tr-TR" smtClean="0"/>
              <a:t>13.09.2022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1EAE-2954-4678-A935-7061D648B4C3}" type="slidenum">
              <a:rPr lang="tr-TR" smtClean="0"/>
              <a:pPr/>
              <a:t>‹#›</a:t>
            </a:fld>
            <a:r>
              <a:rPr lang="tr-TR" dirty="0"/>
              <a:t>/25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5AD86-0E62-49FC-BA82-F9C0E753F3B7}" type="datetime1">
              <a:rPr lang="tr-TR" smtClean="0"/>
              <a:t>13.09.2022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1EAE-2954-4678-A935-7061D648B4C3}" type="slidenum">
              <a:rPr lang="tr-TR" smtClean="0"/>
              <a:pPr/>
              <a:t>‹#›</a:t>
            </a:fld>
            <a:r>
              <a:rPr lang="tr-TR" dirty="0"/>
              <a:t>/25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DE6B-5CD0-4886-89F2-335270F9E5D0}" type="datetime1">
              <a:rPr lang="tr-TR" smtClean="0"/>
              <a:t>13.09.2022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1EAE-2954-4678-A935-7061D648B4C3}" type="slidenum">
              <a:rPr lang="tr-TR" smtClean="0"/>
              <a:pPr/>
              <a:t>‹#›</a:t>
            </a:fld>
            <a:r>
              <a:rPr lang="tr-TR" dirty="0"/>
              <a:t>/25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D8A1B-A6EA-44C0-9A19-36BFBF2BFFA1}" type="datetime1">
              <a:rPr lang="tr-TR" smtClean="0"/>
              <a:t>13.09.2022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1EAE-2954-4678-A935-7061D648B4C3}" type="slidenum">
              <a:rPr lang="tr-TR" smtClean="0"/>
              <a:pPr/>
              <a:t>‹#›</a:t>
            </a:fld>
            <a:r>
              <a:rPr lang="tr-TR" dirty="0"/>
              <a:t>/25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E51D-0C51-4CA1-BC92-30DCE7FBC03F}" type="datetime1">
              <a:rPr lang="tr-TR" smtClean="0"/>
              <a:t>13.09.2022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429388" y="6286520"/>
            <a:ext cx="2133600" cy="365125"/>
          </a:xfrm>
        </p:spPr>
        <p:txBody>
          <a:bodyPr/>
          <a:lstStyle/>
          <a:p>
            <a:fld id="{DD6E1EAE-2954-4678-A935-7061D648B4C3}" type="slidenum">
              <a:rPr lang="tr-TR" smtClean="0"/>
              <a:pPr/>
              <a:t>‹#›</a:t>
            </a:fld>
            <a:r>
              <a:rPr lang="tr-TR" dirty="0"/>
              <a:t>/26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3529B-F4A9-496E-BCEF-B5F02A9F7327}" type="datetime1">
              <a:rPr lang="tr-TR" smtClean="0"/>
              <a:t>13.09.2022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1EAE-2954-4678-A935-7061D648B4C3}" type="slidenum">
              <a:rPr lang="tr-TR" smtClean="0"/>
              <a:pPr/>
              <a:t>‹#›</a:t>
            </a:fld>
            <a:r>
              <a:rPr lang="tr-TR" dirty="0"/>
              <a:t>/25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9FE7-AB16-4A3E-A884-9C4DE3005F14}" type="datetime1">
              <a:rPr lang="tr-TR" smtClean="0"/>
              <a:t>13.09.2022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1EAE-2954-4678-A935-7061D648B4C3}" type="slidenum">
              <a:rPr lang="tr-TR" smtClean="0"/>
              <a:pPr/>
              <a:t>‹#›</a:t>
            </a:fld>
            <a:r>
              <a:rPr lang="tr-TR" dirty="0"/>
              <a:t>/25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A8282-FE1F-44B9-9B3B-FB26487CE584}" type="datetime1">
              <a:rPr lang="tr-TR" smtClean="0"/>
              <a:t>13.09.2022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E1EAE-2954-4678-A935-7061D648B4C3}" type="slidenum">
              <a:rPr lang="tr-TR" smtClean="0"/>
              <a:pPr/>
              <a:t>‹#›</a:t>
            </a:fld>
            <a:r>
              <a:rPr lang="tr-TR" dirty="0"/>
              <a:t>/25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https://www.kaysis.gov.tr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https://www.cbiko.gov.tr/en/projects/distance-learning-gat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https://www.cbiko.gov.tr/en/projects/career-gate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https://www.eba.gov.tr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4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5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https://cbddo.gov.t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60337"/>
            <a:ext cx="2598168" cy="652563"/>
          </a:xfrm>
          <a:prstGeom prst="rect">
            <a:avLst/>
          </a:prstGeom>
        </p:spPr>
      </p:pic>
      <p:sp>
        <p:nvSpPr>
          <p:cNvPr id="18" name="Rectangle 9"/>
          <p:cNvSpPr txBox="1">
            <a:spLocks noChangeArrowheads="1"/>
          </p:cNvSpPr>
          <p:nvPr/>
        </p:nvSpPr>
        <p:spPr bwMode="auto">
          <a:xfrm>
            <a:off x="624340" y="3429000"/>
            <a:ext cx="7920038" cy="2232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ja-JP" sz="2000" b="1" i="1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ja-JP" sz="2000" b="1" i="1" u="none" strike="noStrike" kern="1200" cap="none" spc="0" normalizeH="0" baseline="0" noProof="0" dirty="0">
              <a:ln>
                <a:noFill/>
              </a:ln>
              <a:solidFill>
                <a:srgbClr val="6666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XXI. Central American and Caribbean Civil Service Forum</a:t>
            </a:r>
            <a:endParaRPr kumimoji="0" lang="tr-TR" altLang="ja-JP" sz="2000" b="1" i="1" u="none" strike="noStrike" kern="1200" cap="none" spc="0" normalizeH="0" baseline="0" noProof="0" dirty="0">
              <a:ln>
                <a:noFill/>
              </a:ln>
              <a:solidFill>
                <a:srgbClr val="6666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13</a:t>
            </a:r>
            <a:r>
              <a:rPr kumimoji="0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-</a:t>
            </a:r>
            <a:r>
              <a:rPr kumimoji="0" lang="tr-TR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14</a:t>
            </a:r>
            <a:r>
              <a:rPr kumimoji="0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tr-TR" altLang="ja-JP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September</a:t>
            </a:r>
            <a:r>
              <a:rPr kumimoji="0" lang="tr-TR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20</a:t>
            </a:r>
            <a:r>
              <a:rPr kumimoji="0" lang="tr-TR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22</a:t>
            </a:r>
            <a:endParaRPr kumimoji="0" lang="en-US" altLang="ja-JP" sz="2000" b="1" i="1" u="none" strike="noStrike" kern="1200" cap="none" spc="0" normalizeH="0" baseline="0" noProof="0" dirty="0">
              <a:ln>
                <a:noFill/>
              </a:ln>
              <a:solidFill>
                <a:srgbClr val="6666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tr-TR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Guatemala</a:t>
            </a:r>
            <a:r>
              <a:rPr kumimoji="0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Republic of </a:t>
            </a:r>
            <a:r>
              <a:rPr kumimoji="0" lang="tr-TR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Guatemala</a:t>
            </a:r>
            <a:endParaRPr kumimoji="0" lang="tr-TR" altLang="tr-TR" sz="2000" b="1" i="1" u="none" strike="noStrike" kern="1200" cap="none" spc="0" normalizeH="0" baseline="0" noProof="0" dirty="0">
              <a:ln>
                <a:noFill/>
              </a:ln>
              <a:solidFill>
                <a:srgbClr val="6666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748562" y="1068507"/>
            <a:ext cx="7772400" cy="240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000" b="1" kern="1200">
                <a:solidFill>
                  <a:srgbClr val="005A74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endParaRPr lang="tr-TR" sz="4400" dirty="0"/>
          </a:p>
          <a:p>
            <a:pPr eaLnBrk="1" hangingPunct="1"/>
            <a:r>
              <a:rPr lang="tr-TR" altLang="tr-TR" sz="4400" dirty="0" err="1">
                <a:solidFill>
                  <a:srgbClr val="FF0000"/>
                </a:solidFill>
                <a:latin typeface="Albertus" pitchFamily="34" charset="0"/>
              </a:rPr>
              <a:t>Türkiye’s</a:t>
            </a:r>
            <a:r>
              <a:rPr lang="tr-TR" altLang="tr-TR" sz="4400" dirty="0">
                <a:solidFill>
                  <a:srgbClr val="FF0000"/>
                </a:solidFill>
                <a:latin typeface="Albertus" pitchFamily="34" charset="0"/>
              </a:rPr>
              <a:t> </a:t>
            </a:r>
            <a:r>
              <a:rPr lang="tr-TR" altLang="tr-TR" sz="4400" dirty="0" err="1">
                <a:solidFill>
                  <a:srgbClr val="FF0000"/>
                </a:solidFill>
                <a:latin typeface="Albertus" pitchFamily="34" charset="0"/>
              </a:rPr>
              <a:t>Public</a:t>
            </a:r>
            <a:r>
              <a:rPr lang="tr-TR" altLang="tr-TR" sz="4400" dirty="0">
                <a:solidFill>
                  <a:srgbClr val="FF0000"/>
                </a:solidFill>
                <a:latin typeface="Albertus" pitchFamily="34" charset="0"/>
              </a:rPr>
              <a:t> Administration </a:t>
            </a:r>
            <a:r>
              <a:rPr lang="tr-TR" altLang="tr-TR" sz="4400" dirty="0" err="1">
                <a:solidFill>
                  <a:srgbClr val="FF0000"/>
                </a:solidFill>
                <a:latin typeface="Albertus" pitchFamily="34" charset="0"/>
              </a:rPr>
              <a:t>Perspective</a:t>
            </a:r>
            <a:r>
              <a:rPr lang="tr-TR" altLang="tr-TR" sz="4400" dirty="0">
                <a:solidFill>
                  <a:srgbClr val="FF0000"/>
                </a:solidFill>
                <a:latin typeface="Albertus" pitchFamily="34" charset="0"/>
              </a:rPr>
              <a:t> </a:t>
            </a:r>
            <a:r>
              <a:rPr lang="tr-TR" altLang="tr-TR" sz="4400" dirty="0" err="1">
                <a:solidFill>
                  <a:srgbClr val="FF0000"/>
                </a:solidFill>
                <a:latin typeface="Albertus" pitchFamily="34" charset="0"/>
              </a:rPr>
              <a:t>Within</a:t>
            </a:r>
            <a:r>
              <a:rPr lang="tr-TR" altLang="tr-TR" sz="4400" dirty="0">
                <a:solidFill>
                  <a:srgbClr val="FF0000"/>
                </a:solidFill>
                <a:latin typeface="Albertus" pitchFamily="34" charset="0"/>
              </a:rPr>
              <a:t> </a:t>
            </a:r>
            <a:r>
              <a:rPr lang="tr-TR" altLang="tr-TR" sz="4400" dirty="0" err="1">
                <a:solidFill>
                  <a:srgbClr val="FF0000"/>
                </a:solidFill>
                <a:latin typeface="Albertus" pitchFamily="34" charset="0"/>
              </a:rPr>
              <a:t>The</a:t>
            </a:r>
            <a:r>
              <a:rPr lang="tr-TR" altLang="tr-TR" sz="4400" dirty="0">
                <a:solidFill>
                  <a:srgbClr val="FF0000"/>
                </a:solidFill>
                <a:latin typeface="Albertus" pitchFamily="34" charset="0"/>
              </a:rPr>
              <a:t> Framework Of </a:t>
            </a:r>
            <a:r>
              <a:rPr lang="tr-TR" altLang="tr-TR" sz="4400" dirty="0" err="1">
                <a:solidFill>
                  <a:srgbClr val="FF0000"/>
                </a:solidFill>
                <a:latin typeface="Albertus" pitchFamily="34" charset="0"/>
              </a:rPr>
              <a:t>Recent</a:t>
            </a:r>
            <a:r>
              <a:rPr lang="tr-TR" altLang="tr-TR" sz="4400" dirty="0">
                <a:solidFill>
                  <a:srgbClr val="FF0000"/>
                </a:solidFill>
                <a:latin typeface="Albertus" pitchFamily="34" charset="0"/>
              </a:rPr>
              <a:t> </a:t>
            </a:r>
            <a:r>
              <a:rPr lang="tr-TR" altLang="tr-TR" sz="4400" dirty="0" err="1">
                <a:solidFill>
                  <a:srgbClr val="FF0000"/>
                </a:solidFill>
                <a:latin typeface="Albertus" pitchFamily="34" charset="0"/>
              </a:rPr>
              <a:t>Practises</a:t>
            </a:r>
            <a:endParaRPr lang="en-US" altLang="tr-TR" sz="4400" dirty="0">
              <a:solidFill>
                <a:srgbClr val="FF0000"/>
              </a:solidFill>
              <a:latin typeface="Albertus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82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04336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259632" y="2688667"/>
            <a:ext cx="6696744" cy="3116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On 18 July 2019,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Eleventh</a:t>
            </a:r>
            <a:r>
              <a:rPr lang="tr-TR" dirty="0"/>
              <a:t> Development Plan </a:t>
            </a:r>
            <a:r>
              <a:rPr lang="en-US" dirty="0"/>
              <a:t>(2019-2023) was approved by the Grand National Assembly of T</a:t>
            </a:r>
            <a:r>
              <a:rPr lang="tr-TR" dirty="0" err="1"/>
              <a:t>ürkiye</a:t>
            </a:r>
            <a:r>
              <a:rPr lang="en-US" dirty="0"/>
              <a:t>. </a:t>
            </a:r>
            <a:endParaRPr lang="tr-TR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Being the first Plan prepared after the adoption of the new Presidential Government System, the Plan was shaped with a long-term perspective to constitute the main roadmap for improving the international position of the country and the welfare of the society.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834109" y="908835"/>
            <a:ext cx="57858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DIGITAL PUBLIC ADMINISTRATION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Political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Communications</a:t>
            </a:r>
          </a:p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Eleventh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Development Plan)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9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580" y="999285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28637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115616" y="2578921"/>
            <a:ext cx="6984776" cy="3082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T</a:t>
            </a:r>
            <a:r>
              <a:rPr lang="tr-TR" dirty="0"/>
              <a:t>his </a:t>
            </a:r>
            <a:r>
              <a:rPr lang="en-US" dirty="0"/>
              <a:t>Plan is a holistic and multi-dimensional national policy document covering the following development axes: sustainable environment and livable cities; qualified people and strong society; rule of law, democratization and good governance; competitive production and productivity; and stable and strong economy. </a:t>
            </a:r>
            <a:r>
              <a:rPr lang="tr-TR" dirty="0"/>
              <a:t>e-</a:t>
            </a:r>
            <a:r>
              <a:rPr lang="en-US" dirty="0"/>
              <a:t>Government related policies are explained in the section of the Plan titled ‘e</a:t>
            </a:r>
            <a:r>
              <a:rPr lang="tr-TR" dirty="0"/>
              <a:t>-</a:t>
            </a:r>
            <a:r>
              <a:rPr lang="en-US" dirty="0"/>
              <a:t>Government Applications in Government Services’.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867645" y="1264291"/>
            <a:ext cx="5785891" cy="148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DIGITAL PUBLIC ADMINISTRATION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Political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Communications</a:t>
            </a:r>
          </a:p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Eleventh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Development Plan)</a:t>
            </a:r>
          </a:p>
          <a:p>
            <a:pPr algn="ctr">
              <a:lnSpc>
                <a:spcPct val="200000"/>
              </a:lnSpc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9010" y="232568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899592" y="2494044"/>
            <a:ext cx="7056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Th</a:t>
            </a:r>
            <a:r>
              <a:rPr lang="tr-TR" dirty="0"/>
              <a:t>is </a:t>
            </a:r>
            <a:r>
              <a:rPr lang="en-US" dirty="0"/>
              <a:t>Plan aims to digitalize Turkish public services by process modernization and improvement. The digitalization of public services will ensure effectiveness while pursuing a user oriented perspective based on an increased service delivery and usage. </a:t>
            </a:r>
            <a:endParaRPr lang="tr-TR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Th</a:t>
            </a:r>
            <a:r>
              <a:rPr lang="tr-TR" dirty="0"/>
              <a:t>is</a:t>
            </a:r>
            <a:r>
              <a:rPr lang="en-US" dirty="0"/>
              <a:t> Plan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en-US" dirty="0"/>
              <a:t>aims to achieve a 95% satisfaction rate for e</a:t>
            </a:r>
            <a:r>
              <a:rPr lang="tr-TR" dirty="0"/>
              <a:t>-</a:t>
            </a:r>
            <a:r>
              <a:rPr lang="en-US" dirty="0"/>
              <a:t>Government services by 2023, while raising the uptake of electronic services to 70% with further services integrated in the e</a:t>
            </a:r>
            <a:r>
              <a:rPr lang="tr-TR" dirty="0"/>
              <a:t>-</a:t>
            </a:r>
            <a:r>
              <a:rPr lang="en-US" dirty="0"/>
              <a:t>Government Gateway.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907704" y="1301812"/>
            <a:ext cx="57858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DIGITAL PUBLIC ADMINISTRATION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Political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Communications</a:t>
            </a:r>
          </a:p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Eleventh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Development Plan)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17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13987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385" y="149372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12775" y="1628800"/>
            <a:ext cx="7487617" cy="4833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tr-TR" sz="1600" dirty="0"/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dirty="0"/>
              <a:t>The main actions of the Plan regarding e</a:t>
            </a:r>
            <a:r>
              <a:rPr lang="tr-TR" dirty="0"/>
              <a:t>-</a:t>
            </a:r>
            <a:r>
              <a:rPr lang="en-US" dirty="0"/>
              <a:t>Government are:</a:t>
            </a:r>
            <a:endParaRPr lang="tr-TR" dirty="0"/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 e</a:t>
            </a:r>
            <a:r>
              <a:rPr lang="tr-TR" dirty="0"/>
              <a:t>-</a:t>
            </a:r>
            <a:r>
              <a:rPr lang="en-US" dirty="0"/>
              <a:t>Government efforts will be carried out aiming at a user-oriented service delivery and an effective public administration. The needs of disadvantaged groups will be </a:t>
            </a:r>
            <a:r>
              <a:rPr lang="en-US" dirty="0" err="1"/>
              <a:t>prioritised</a:t>
            </a:r>
            <a:r>
              <a:rPr lang="tr-TR" dirty="0"/>
              <a:t>. (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channels</a:t>
            </a:r>
            <a:r>
              <a:rPr lang="tr-TR" dirty="0"/>
              <a:t> of </a:t>
            </a:r>
            <a:r>
              <a:rPr lang="tr-TR" dirty="0" err="1"/>
              <a:t>services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Disabled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)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/>
              <a:t>n</a:t>
            </a:r>
            <a:r>
              <a:rPr lang="en-US" dirty="0" err="1"/>
              <a:t>ew</a:t>
            </a:r>
            <a:r>
              <a:rPr lang="en-US" dirty="0"/>
              <a:t> technologies and trends will be used when providing e</a:t>
            </a:r>
            <a:r>
              <a:rPr lang="tr-TR" dirty="0"/>
              <a:t>-</a:t>
            </a:r>
            <a:r>
              <a:rPr lang="en-US" dirty="0"/>
              <a:t>Government services to increase the efficiency, effectiveness, transparency and accountability of the public sector</a:t>
            </a:r>
            <a:r>
              <a:rPr lang="tr-TR" dirty="0"/>
              <a:t>.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/>
              <a:t>t</a:t>
            </a:r>
            <a:r>
              <a:rPr lang="en-US" dirty="0"/>
              <a:t>he governance and coordination structure regarding e</a:t>
            </a:r>
            <a:r>
              <a:rPr lang="tr-TR" dirty="0"/>
              <a:t>-</a:t>
            </a:r>
            <a:r>
              <a:rPr lang="en-US" dirty="0"/>
              <a:t>Government activities will be strengthened</a:t>
            </a:r>
            <a:r>
              <a:rPr lang="tr-TR" dirty="0"/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61061" y="585337"/>
            <a:ext cx="82784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DIGITAL PUBLIC ADMINISTRATION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Political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Communications</a:t>
            </a:r>
          </a:p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Eleventh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Development Plan)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44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8301" y="946211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189910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71600" y="3042995"/>
            <a:ext cx="66967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Following the Presidential Annual </a:t>
            </a:r>
            <a:r>
              <a:rPr lang="en-US" dirty="0" err="1"/>
              <a:t>Programme</a:t>
            </a:r>
            <a:r>
              <a:rPr lang="tr-TR" dirty="0"/>
              <a:t>, </a:t>
            </a:r>
            <a:r>
              <a:rPr lang="en-US" dirty="0"/>
              <a:t>the Turkish government</a:t>
            </a:r>
            <a:r>
              <a:rPr lang="tr-TR" dirty="0"/>
              <a:t>;</a:t>
            </a:r>
            <a:r>
              <a:rPr lang="en-US" dirty="0"/>
              <a:t> </a:t>
            </a:r>
            <a:endParaRPr lang="tr-TR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/>
              <a:t>b</a:t>
            </a:r>
            <a:r>
              <a:rPr lang="en-US" dirty="0" err="1"/>
              <a:t>rought</a:t>
            </a:r>
            <a:r>
              <a:rPr lang="en-US" dirty="0"/>
              <a:t> forward several e</a:t>
            </a:r>
            <a:r>
              <a:rPr lang="tr-TR" dirty="0"/>
              <a:t>-</a:t>
            </a:r>
            <a:r>
              <a:rPr lang="en-US" dirty="0"/>
              <a:t>Government activities with the objective of increasing the effectiveness of the public administration and the variety of services provided</a:t>
            </a:r>
            <a:r>
              <a:rPr lang="tr-TR" dirty="0"/>
              <a:t> </a:t>
            </a:r>
            <a:r>
              <a:rPr lang="en-US" dirty="0"/>
              <a:t>and prioritizing the needs of the disadvantaged people.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115616" y="524889"/>
            <a:ext cx="69127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DIGITAL PUBLIC ADMINISTRATION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Political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Communications</a:t>
            </a:r>
          </a:p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Presidential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Annual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10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8301" y="946211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98607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115616" y="2783928"/>
            <a:ext cx="6768752" cy="254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Following the Presidential Annual </a:t>
            </a:r>
            <a:r>
              <a:rPr lang="en-US" dirty="0" err="1"/>
              <a:t>Programme</a:t>
            </a:r>
            <a:r>
              <a:rPr lang="tr-TR" dirty="0"/>
              <a:t>, </a:t>
            </a:r>
            <a:r>
              <a:rPr lang="en-US" dirty="0"/>
              <a:t>the Turkish government</a:t>
            </a:r>
            <a:r>
              <a:rPr lang="tr-TR" dirty="0"/>
              <a:t>;</a:t>
            </a:r>
            <a:r>
              <a:rPr lang="en-US" dirty="0"/>
              <a:t> </a:t>
            </a:r>
            <a:endParaRPr lang="tr-TR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continued to develop the basic information systems necessary to provide e</a:t>
            </a:r>
            <a:r>
              <a:rPr lang="tr-TR" dirty="0"/>
              <a:t>-</a:t>
            </a:r>
            <a:r>
              <a:rPr lang="en-US" dirty="0"/>
              <a:t>Government services. Additionally, the government aims to setup a joint infrastructure to ensure that these information systems operate in a sustainable manner.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115616" y="524889"/>
            <a:ext cx="69127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DIGITAL PUBLIC ADMINISTRATION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Political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Communications</a:t>
            </a:r>
          </a:p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Presidential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Annual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35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62700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899591" y="2408378"/>
            <a:ext cx="7272809" cy="3396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>
                <a:cs typeface="Arial" panose="020B0604020202020204" pitchFamily="34" charset="0"/>
              </a:rPr>
              <a:t>In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our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recruitment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system</a:t>
            </a:r>
            <a:r>
              <a:rPr lang="tr-TR" dirty="0">
                <a:cs typeface="Arial" panose="020B0604020202020204" pitchFamily="34" charset="0"/>
              </a:rPr>
              <a:t>, </a:t>
            </a:r>
            <a:r>
              <a:rPr lang="tr-TR" dirty="0" err="1">
                <a:cs typeface="Arial" panose="020B0604020202020204" pitchFamily="34" charset="0"/>
              </a:rPr>
              <a:t>generally</a:t>
            </a:r>
            <a:r>
              <a:rPr lang="tr-TR" dirty="0">
                <a:cs typeface="Arial" panose="020B0604020202020204" pitchFamily="34" charset="0"/>
              </a:rPr>
              <a:t>, </a:t>
            </a:r>
            <a:r>
              <a:rPr lang="tr-TR" dirty="0" err="1">
                <a:cs typeface="Arial" panose="020B0604020202020204" pitchFamily="34" charset="0"/>
              </a:rPr>
              <a:t>central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exam</a:t>
            </a:r>
            <a:r>
              <a:rPr lang="tr-TR" dirty="0">
                <a:cs typeface="Arial" panose="020B0604020202020204" pitchFamily="34" charset="0"/>
              </a:rPr>
              <a:t> is </a:t>
            </a:r>
            <a:r>
              <a:rPr lang="tr-TR" dirty="0" err="1">
                <a:cs typeface="Arial" panose="020B0604020202020204" pitchFamily="34" charset="0"/>
              </a:rPr>
              <a:t>applied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to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become</a:t>
            </a:r>
            <a:r>
              <a:rPr lang="tr-TR" dirty="0">
                <a:cs typeface="Arial" panose="020B0604020202020204" pitchFamily="34" charset="0"/>
              </a:rPr>
              <a:t> a </a:t>
            </a:r>
            <a:r>
              <a:rPr lang="tr-TR" dirty="0" err="1">
                <a:cs typeface="Arial" panose="020B0604020202020204" pitchFamily="34" charset="0"/>
              </a:rPr>
              <a:t>public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official</a:t>
            </a:r>
            <a:r>
              <a:rPr lang="tr-TR" dirty="0">
                <a:cs typeface="Arial" panose="020B0604020202020204" pitchFamily="34" charset="0"/>
              </a:rPr>
              <a:t>.  </a:t>
            </a:r>
            <a:r>
              <a:rPr lang="tr-TR" dirty="0" err="1">
                <a:cs typeface="Arial" panose="020B0604020202020204" pitchFamily="34" charset="0"/>
              </a:rPr>
              <a:t>This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exam</a:t>
            </a:r>
            <a:r>
              <a:rPr lang="tr-TR" dirty="0">
                <a:cs typeface="Arial" panose="020B0604020202020204" pitchFamily="34" charset="0"/>
              </a:rPr>
              <a:t> is </a:t>
            </a:r>
            <a:r>
              <a:rPr lang="tr-TR" dirty="0" err="1">
                <a:cs typeface="Arial" panose="020B0604020202020204" pitchFamily="34" charset="0"/>
              </a:rPr>
              <a:t>used</a:t>
            </a:r>
            <a:r>
              <a:rPr lang="tr-TR" dirty="0">
                <a:cs typeface="Arial" panose="020B0604020202020204" pitchFamily="34" charset="0"/>
              </a:rPr>
              <a:t> as a </a:t>
            </a:r>
            <a:r>
              <a:rPr lang="tr-TR" dirty="0" err="1">
                <a:cs typeface="Arial" panose="020B0604020202020204" pitchFamily="34" charset="0"/>
              </a:rPr>
              <a:t>pre-application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requirement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for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employment</a:t>
            </a:r>
            <a:r>
              <a:rPr lang="tr-TR" dirty="0"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>
                <a:cs typeface="Arial" panose="020B0604020202020204" pitchFamily="34" charset="0"/>
              </a:rPr>
              <a:t>In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this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system</a:t>
            </a:r>
            <a:r>
              <a:rPr lang="tr-TR" dirty="0">
                <a:cs typeface="Arial" panose="020B0604020202020204" pitchFamily="34" charset="0"/>
              </a:rPr>
              <a:t>, </a:t>
            </a:r>
            <a:r>
              <a:rPr lang="tr-TR" dirty="0" err="1">
                <a:cs typeface="Arial" panose="020B0604020202020204" pitchFamily="34" charset="0"/>
              </a:rPr>
              <a:t>there</a:t>
            </a:r>
            <a:r>
              <a:rPr lang="tr-TR" dirty="0">
                <a:cs typeface="Arial" panose="020B0604020202020204" pitchFamily="34" charset="0"/>
              </a:rPr>
              <a:t> is a </a:t>
            </a:r>
            <a:r>
              <a:rPr lang="tr-TR" dirty="0" err="1">
                <a:cs typeface="Arial" panose="020B0604020202020204" pitchFamily="34" charset="0"/>
              </a:rPr>
              <a:t>language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requirement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for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some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positions</a:t>
            </a:r>
            <a:r>
              <a:rPr lang="tr-TR" dirty="0">
                <a:cs typeface="Arial" panose="020B0604020202020204" pitchFamily="34" charset="0"/>
              </a:rPr>
              <a:t>. </a:t>
            </a:r>
            <a:r>
              <a:rPr lang="tr-TR" dirty="0" err="1">
                <a:cs typeface="Arial" panose="020B0604020202020204" pitchFamily="34" charset="0"/>
              </a:rPr>
              <a:t>In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order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to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meet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this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requirement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quickly</a:t>
            </a:r>
            <a:r>
              <a:rPr lang="tr-TR" dirty="0">
                <a:cs typeface="Arial" panose="020B0604020202020204" pitchFamily="34" charset="0"/>
              </a:rPr>
              <a:t>, </a:t>
            </a:r>
            <a:r>
              <a:rPr lang="tr-TR" dirty="0" err="1">
                <a:cs typeface="Arial" panose="020B0604020202020204" pitchFamily="34" charset="0"/>
              </a:rPr>
              <a:t>electronic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foreign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language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exams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are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held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regularly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throughout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the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year</a:t>
            </a:r>
            <a:r>
              <a:rPr lang="tr-TR" dirty="0"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>
                <a:cs typeface="Arial" panose="020B0604020202020204" pitchFamily="34" charset="0"/>
              </a:rPr>
              <a:t>Also</a:t>
            </a:r>
            <a:r>
              <a:rPr lang="tr-TR" dirty="0">
                <a:cs typeface="Arial" panose="020B0604020202020204" pitchFamily="34" charset="0"/>
              </a:rPr>
              <a:t>, in </a:t>
            </a:r>
            <a:r>
              <a:rPr lang="tr-TR" dirty="0" err="1">
                <a:cs typeface="Arial" panose="020B0604020202020204" pitchFamily="34" charset="0"/>
              </a:rPr>
              <a:t>this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system</a:t>
            </a:r>
            <a:r>
              <a:rPr lang="tr-TR" dirty="0">
                <a:cs typeface="Arial" panose="020B0604020202020204" pitchFamily="34" charset="0"/>
              </a:rPr>
              <a:t>, a </a:t>
            </a:r>
            <a:r>
              <a:rPr lang="tr-TR" dirty="0" err="1">
                <a:cs typeface="Arial" panose="020B0604020202020204" pitchFamily="34" charset="0"/>
              </a:rPr>
              <a:t>seperate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exam</a:t>
            </a:r>
            <a:r>
              <a:rPr lang="tr-TR" dirty="0">
                <a:cs typeface="Arial" panose="020B0604020202020204" pitchFamily="34" charset="0"/>
              </a:rPr>
              <a:t> is </a:t>
            </a:r>
            <a:r>
              <a:rPr lang="tr-TR" dirty="0" err="1">
                <a:cs typeface="Arial" panose="020B0604020202020204" pitchFamily="34" charset="0"/>
              </a:rPr>
              <a:t>held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for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disabled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civil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servants</a:t>
            </a:r>
            <a:r>
              <a:rPr lang="tr-TR" dirty="0">
                <a:cs typeface="Arial" panose="020B0604020202020204" pitchFamily="34" charset="0"/>
              </a:rPr>
              <a:t> in </a:t>
            </a:r>
            <a:r>
              <a:rPr lang="tr-TR" dirty="0" err="1">
                <a:cs typeface="Arial" panose="020B0604020202020204" pitchFamily="34" charset="0"/>
              </a:rPr>
              <a:t>accordance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with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their</a:t>
            </a:r>
            <a:r>
              <a:rPr lang="tr-TR" dirty="0">
                <a:cs typeface="Arial" panose="020B0604020202020204" pitchFamily="34" charset="0"/>
              </a:rPr>
              <a:t> </a:t>
            </a:r>
            <a:r>
              <a:rPr lang="tr-TR" dirty="0" err="1">
                <a:cs typeface="Arial" panose="020B0604020202020204" pitchFamily="34" charset="0"/>
              </a:rPr>
              <a:t>disabilities</a:t>
            </a:r>
            <a:r>
              <a:rPr lang="tr-TR" dirty="0">
                <a:cs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83568" y="1225268"/>
            <a:ext cx="80032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OUTPUTS OF NEW PUBLIC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APPROACH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Practises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Recruitment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4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36123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43608" y="2780929"/>
            <a:ext cx="720080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/>
              <a:t>The</a:t>
            </a:r>
            <a:r>
              <a:rPr lang="tr-TR" dirty="0"/>
              <a:t> Electronic </a:t>
            </a:r>
            <a:r>
              <a:rPr lang="tr-TR" dirty="0" err="1"/>
              <a:t>Public</a:t>
            </a:r>
            <a:r>
              <a:rPr lang="tr-TR" dirty="0"/>
              <a:t> Information Management </a:t>
            </a:r>
            <a:r>
              <a:rPr lang="tr-TR" dirty="0" err="1"/>
              <a:t>System</a:t>
            </a:r>
            <a:r>
              <a:rPr lang="tr-TR" dirty="0"/>
              <a:t> (KAYSİS) is an </a:t>
            </a:r>
            <a:r>
              <a:rPr lang="tr-TR" dirty="0" err="1"/>
              <a:t>information</a:t>
            </a:r>
            <a:r>
              <a:rPr lang="tr-TR" dirty="0"/>
              <a:t> </a:t>
            </a:r>
            <a:r>
              <a:rPr lang="tr-TR" dirty="0" err="1"/>
              <a:t>management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carries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 a </a:t>
            </a:r>
            <a:r>
              <a:rPr lang="tr-TR" dirty="0" err="1"/>
              <a:t>range</a:t>
            </a:r>
            <a:r>
              <a:rPr lang="tr-TR" dirty="0"/>
              <a:t> of </a:t>
            </a:r>
            <a:r>
              <a:rPr lang="tr-TR" dirty="0" err="1"/>
              <a:t>functions</a:t>
            </a:r>
            <a:r>
              <a:rPr lang="tr-TR" dirty="0"/>
              <a:t> </a:t>
            </a:r>
            <a:r>
              <a:rPr lang="tr-TR" dirty="0" err="1"/>
              <a:t>regarding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definition</a:t>
            </a:r>
            <a:r>
              <a:rPr lang="tr-TR" dirty="0"/>
              <a:t> of </a:t>
            </a:r>
            <a:r>
              <a:rPr lang="tr-TR" dirty="0" err="1"/>
              <a:t>various</a:t>
            </a:r>
            <a:r>
              <a:rPr lang="tr-TR" dirty="0"/>
              <a:t> </a:t>
            </a:r>
            <a:r>
              <a:rPr lang="tr-TR" dirty="0" err="1"/>
              <a:t>elements</a:t>
            </a:r>
            <a:r>
              <a:rPr lang="tr-TR" dirty="0"/>
              <a:t> in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administration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organizational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 of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organizations</a:t>
            </a:r>
            <a:r>
              <a:rPr lang="tr-TR" dirty="0"/>
              <a:t>,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services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documents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services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contact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management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dirty="0"/>
              <a:t> of </a:t>
            </a:r>
            <a:r>
              <a:rPr lang="tr-TR" dirty="0" err="1"/>
              <a:t>institutions</a:t>
            </a:r>
            <a:r>
              <a:rPr lang="tr-TR" dirty="0"/>
              <a:t>. </a:t>
            </a:r>
            <a:r>
              <a:rPr lang="tr-TR" dirty="0">
                <a:hlinkClick r:id="rId4"/>
              </a:rPr>
              <a:t>https://www.kaysis.gov.tr/</a:t>
            </a:r>
            <a:r>
              <a:rPr lang="tr-TR" dirty="0"/>
              <a:t>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83568" y="1225268"/>
            <a:ext cx="8003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OUTPUTS OF NEW PUBLIC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APPROACH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Electronic </a:t>
            </a:r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Public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Information Management </a:t>
            </a:r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System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6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36682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187624" y="3277414"/>
            <a:ext cx="65527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defines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legal </a:t>
            </a:r>
            <a:r>
              <a:rPr lang="tr-TR" dirty="0" err="1"/>
              <a:t>bases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describes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digitally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enable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integration</a:t>
            </a:r>
            <a:r>
              <a:rPr lang="tr-TR" dirty="0"/>
              <a:t> of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Türkiye (e-</a:t>
            </a:r>
            <a:r>
              <a:rPr lang="tr-TR" dirty="0" err="1"/>
              <a:t>government</a:t>
            </a:r>
            <a:r>
              <a:rPr lang="tr-TR" dirty="0"/>
              <a:t>) </a:t>
            </a:r>
            <a:r>
              <a:rPr lang="tr-TR" dirty="0" err="1"/>
              <a:t>applications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a </a:t>
            </a:r>
            <a:r>
              <a:rPr lang="tr-TR" dirty="0" err="1"/>
              <a:t>central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83568" y="1225268"/>
            <a:ext cx="8003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OUTPUTS OF NEW PUBLIC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APPROACH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Electronic </a:t>
            </a:r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Public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Information Management </a:t>
            </a:r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System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25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70614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43608" y="2043694"/>
            <a:ext cx="74991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dirty="0" err="1"/>
              <a:t>Distance</a:t>
            </a:r>
            <a:r>
              <a:rPr lang="tr-TR" dirty="0"/>
              <a:t> Learning </a:t>
            </a:r>
            <a:r>
              <a:rPr lang="tr-TR" dirty="0" err="1"/>
              <a:t>Gate</a:t>
            </a:r>
            <a:r>
              <a:rPr lang="tr-TR" dirty="0"/>
              <a:t> is a </a:t>
            </a:r>
            <a:r>
              <a:rPr lang="tr-TR" dirty="0" err="1"/>
              <a:t>national</a:t>
            </a:r>
            <a:r>
              <a:rPr lang="tr-TR" dirty="0"/>
              <a:t> </a:t>
            </a:r>
            <a:r>
              <a:rPr lang="tr-TR" dirty="0" err="1"/>
              <a:t>learning</a:t>
            </a:r>
            <a:r>
              <a:rPr lang="tr-TR" dirty="0"/>
              <a:t> platform </a:t>
            </a:r>
            <a:r>
              <a:rPr lang="tr-TR" dirty="0" err="1"/>
              <a:t>that</a:t>
            </a:r>
            <a:r>
              <a:rPr lang="tr-TR" dirty="0"/>
              <a:t> is put </a:t>
            </a:r>
            <a:r>
              <a:rPr lang="tr-TR" dirty="0" err="1"/>
              <a:t>into</a:t>
            </a:r>
            <a:r>
              <a:rPr lang="tr-TR" dirty="0"/>
              <a:t> service of </a:t>
            </a:r>
            <a:r>
              <a:rPr lang="tr-TR" dirty="0" err="1"/>
              <a:t>institutions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equip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employees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appropriate</a:t>
            </a:r>
            <a:r>
              <a:rPr lang="tr-TR" dirty="0"/>
              <a:t> </a:t>
            </a:r>
            <a:r>
              <a:rPr lang="tr-TR" dirty="0" err="1"/>
              <a:t>knowledge</a:t>
            </a:r>
            <a:r>
              <a:rPr lang="tr-TR" dirty="0"/>
              <a:t>, </a:t>
            </a:r>
            <a:r>
              <a:rPr lang="tr-TR" dirty="0" err="1"/>
              <a:t>skills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competencies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platform, </a:t>
            </a:r>
            <a:r>
              <a:rPr lang="tr-TR" dirty="0" err="1"/>
              <a:t>designed</a:t>
            </a:r>
            <a:r>
              <a:rPr lang="tr-TR" dirty="0"/>
              <a:t> </a:t>
            </a:r>
            <a:r>
              <a:rPr lang="tr-TR" dirty="0" err="1"/>
              <a:t>within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Digital</a:t>
            </a:r>
            <a:r>
              <a:rPr lang="tr-TR" dirty="0"/>
              <a:t> Türkiye Project, is </a:t>
            </a:r>
            <a:r>
              <a:rPr lang="tr-TR" dirty="0" err="1"/>
              <a:t>aimed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provide</a:t>
            </a:r>
            <a:r>
              <a:rPr lang="tr-TR" dirty="0"/>
              <a:t> </a:t>
            </a:r>
            <a:r>
              <a:rPr lang="tr-TR" dirty="0" err="1"/>
              <a:t>equal</a:t>
            </a:r>
            <a:r>
              <a:rPr lang="tr-TR" dirty="0"/>
              <a:t> </a:t>
            </a:r>
            <a:r>
              <a:rPr lang="tr-TR" dirty="0" err="1"/>
              <a:t>opportunity</a:t>
            </a:r>
            <a:r>
              <a:rPr lang="tr-TR" dirty="0"/>
              <a:t> in </a:t>
            </a:r>
            <a:r>
              <a:rPr lang="tr-TR" dirty="0" err="1"/>
              <a:t>employee</a:t>
            </a:r>
            <a:r>
              <a:rPr lang="tr-TR" dirty="0"/>
              <a:t> </a:t>
            </a:r>
            <a:r>
              <a:rPr lang="tr-TR" dirty="0" err="1"/>
              <a:t>training</a:t>
            </a:r>
            <a:r>
              <a:rPr lang="tr-TR" dirty="0"/>
              <a:t>,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resource</a:t>
            </a:r>
            <a:r>
              <a:rPr lang="tr-TR" dirty="0"/>
              <a:t> </a:t>
            </a:r>
            <a:r>
              <a:rPr lang="tr-TR" dirty="0" err="1"/>
              <a:t>efficiency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quality</a:t>
            </a:r>
            <a:r>
              <a:rPr lang="tr-TR" dirty="0"/>
              <a:t> of </a:t>
            </a:r>
            <a:r>
              <a:rPr lang="tr-TR" dirty="0" err="1"/>
              <a:t>training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</a:t>
            </a:r>
            <a:r>
              <a:rPr lang="tr-TR" dirty="0" err="1"/>
              <a:t>activities</a:t>
            </a:r>
            <a:r>
              <a:rPr lang="tr-TR" dirty="0"/>
              <a:t>. 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Distance</a:t>
            </a:r>
            <a:r>
              <a:rPr lang="tr-TR" dirty="0"/>
              <a:t> Learning </a:t>
            </a:r>
            <a:r>
              <a:rPr lang="tr-TR" dirty="0" err="1"/>
              <a:t>Gate</a:t>
            </a:r>
            <a:r>
              <a:rPr lang="tr-TR" dirty="0"/>
              <a:t>,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 can </a:t>
            </a:r>
            <a:r>
              <a:rPr lang="tr-TR" dirty="0" err="1"/>
              <a:t>arrange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training</a:t>
            </a:r>
            <a:r>
              <a:rPr lang="tr-TR" dirty="0"/>
              <a:t> </a:t>
            </a:r>
            <a:r>
              <a:rPr lang="tr-TR" dirty="0" err="1"/>
              <a:t>activities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they </a:t>
            </a:r>
            <a:r>
              <a:rPr lang="tr-TR" dirty="0" err="1"/>
              <a:t>prepare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employees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occupational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hlinkClick r:id="rId4"/>
              </a:rPr>
              <a:t>https://www.cbiko.gov.tr/en/projects/distance-learning-gate</a:t>
            </a:r>
            <a:r>
              <a:rPr lang="tr-TR" dirty="0"/>
              <a:t> </a:t>
            </a:r>
          </a:p>
          <a:p>
            <a:pPr algn="just"/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043608" y="1225268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OUTPUTS OF NEW PUBLIC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APPROACH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Distance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earning </a:t>
            </a:r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ate</a:t>
            </a:r>
            <a:endParaRPr lang="tr-TR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91733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12775" y="1791158"/>
            <a:ext cx="7941611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cs typeface="Arial" panose="020B0604020202020204" pitchFamily="34" charset="0"/>
              </a:rPr>
              <a:t>E-GOVERNMENT AND THE REDUCTION OF ADMINISTRATION BURDEN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cs typeface="Arial" panose="020B0604020202020204" pitchFamily="34" charset="0"/>
              </a:rPr>
              <a:t>Digital</a:t>
            </a:r>
            <a:r>
              <a:rPr lang="tr-TR" sz="1400" dirty="0">
                <a:cs typeface="Arial" panose="020B0604020202020204" pitchFamily="34" charset="0"/>
              </a:rPr>
              <a:t> Türkiye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cs typeface="Arial" panose="020B0604020202020204" pitchFamily="34" charset="0"/>
              </a:rPr>
              <a:t>Digital</a:t>
            </a:r>
            <a:r>
              <a:rPr lang="tr-TR" sz="1400" dirty="0">
                <a:cs typeface="Arial" panose="020B0604020202020204" pitchFamily="34" charset="0"/>
              </a:rPr>
              <a:t> </a:t>
            </a:r>
            <a:r>
              <a:rPr lang="tr-TR" sz="1400" dirty="0" err="1">
                <a:cs typeface="Arial" panose="020B0604020202020204" pitchFamily="34" charset="0"/>
              </a:rPr>
              <a:t>Public</a:t>
            </a:r>
            <a:r>
              <a:rPr lang="tr-TR" sz="1400" dirty="0">
                <a:cs typeface="Arial" panose="020B0604020202020204" pitchFamily="34" charset="0"/>
              </a:rPr>
              <a:t> Administration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cs typeface="Arial" panose="020B0604020202020204" pitchFamily="34" charset="0"/>
              </a:rPr>
              <a:t>Specific</a:t>
            </a:r>
            <a:r>
              <a:rPr lang="tr-TR" sz="1400" dirty="0">
                <a:cs typeface="Arial" panose="020B0604020202020204" pitchFamily="34" charset="0"/>
              </a:rPr>
              <a:t> </a:t>
            </a:r>
            <a:r>
              <a:rPr lang="tr-TR" sz="1400" dirty="0" err="1">
                <a:cs typeface="Arial" panose="020B0604020202020204" pitchFamily="34" charset="0"/>
              </a:rPr>
              <a:t>Political</a:t>
            </a:r>
            <a:r>
              <a:rPr lang="tr-TR" sz="1400" dirty="0">
                <a:cs typeface="Arial" panose="020B0604020202020204" pitchFamily="34" charset="0"/>
              </a:rPr>
              <a:t> Communications (Development Plan, </a:t>
            </a:r>
            <a:r>
              <a:rPr lang="tr-TR" sz="1400" dirty="0" err="1">
                <a:cs typeface="Arial" panose="020B0604020202020204" pitchFamily="34" charset="0"/>
              </a:rPr>
              <a:t>Annual</a:t>
            </a:r>
            <a:r>
              <a:rPr lang="tr-TR" sz="1400" dirty="0">
                <a:cs typeface="Arial" panose="020B0604020202020204" pitchFamily="34" charset="0"/>
              </a:rPr>
              <a:t> </a:t>
            </a:r>
            <a:r>
              <a:rPr lang="tr-TR" sz="1400" dirty="0" err="1">
                <a:cs typeface="Arial" panose="020B0604020202020204" pitchFamily="34" charset="0"/>
              </a:rPr>
              <a:t>Programme</a:t>
            </a:r>
            <a:r>
              <a:rPr lang="tr-TR" sz="1400" dirty="0">
                <a:cs typeface="Arial" panose="020B0604020202020204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ea typeface="Calibri" panose="020F0502020204030204" pitchFamily="34" charset="0"/>
                <a:cs typeface="Arial" panose="020B0604020202020204" pitchFamily="34" charset="0"/>
              </a:rPr>
              <a:t>OUTPUTS OF NEW PUBLIC </a:t>
            </a:r>
            <a:r>
              <a:rPr lang="tr-TR" sz="1400" dirty="0">
                <a:cs typeface="Arial" panose="020B0604020202020204" pitchFamily="34" charset="0"/>
              </a:rPr>
              <a:t>ADMINISTRATION</a:t>
            </a:r>
            <a:r>
              <a:rPr lang="tr-TR" sz="1400" dirty="0">
                <a:ea typeface="Calibri" panose="020F0502020204030204" pitchFamily="34" charset="0"/>
                <a:cs typeface="Arial" panose="020B0604020202020204" pitchFamily="34" charset="0"/>
              </a:rPr>
              <a:t> APPROACH</a:t>
            </a:r>
            <a:endParaRPr lang="tr-TR" sz="1400" dirty="0"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Some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Practises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In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Recruitment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System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Electronic </a:t>
            </a: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Public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Information Management </a:t>
            </a: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System</a:t>
            </a:r>
            <a:endParaRPr lang="tr-TR" sz="1400" dirty="0"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Distance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earning </a:t>
            </a:r>
            <a:r>
              <a:rPr lang="tr-TR" sz="1400" dirty="0" err="1"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ate</a:t>
            </a:r>
            <a:endParaRPr lang="tr-TR" sz="1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Career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ate</a:t>
            </a:r>
            <a:endParaRPr lang="tr-TR" sz="1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Training </a:t>
            </a:r>
            <a:r>
              <a:rPr lang="tr-TR" sz="1400" dirty="0" err="1"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eeds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nalysis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Training </a:t>
            </a: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evelopment </a:t>
            </a: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Activities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eport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ea typeface="Calibri" panose="020F0502020204030204" pitchFamily="34" charset="0"/>
                <a:cs typeface="Arial" panose="020B0604020202020204" pitchFamily="34" charset="0"/>
              </a:rPr>
              <a:t>Flexible</a:t>
            </a:r>
            <a:r>
              <a:rPr lang="tr-TR" sz="14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>
                <a:ea typeface="Calibri" panose="020F0502020204030204" pitchFamily="34" charset="0"/>
                <a:cs typeface="Arial" panose="020B0604020202020204" pitchFamily="34" charset="0"/>
              </a:rPr>
              <a:t>Working</a:t>
            </a:r>
            <a:endParaRPr lang="tr-TR" sz="1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Education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Information </a:t>
            </a:r>
            <a:r>
              <a:rPr lang="tr-TR" sz="1400" dirty="0"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tr-TR" sz="1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etwork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806362" y="1011863"/>
            <a:ext cx="130997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/>
              <a:t> </a:t>
            </a:r>
          </a:p>
          <a:p>
            <a:pPr algn="ctr"/>
            <a:r>
              <a:rPr lang="tr-TR" sz="2400" b="1" dirty="0"/>
              <a:t>OUTLINE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2E6357C-7B81-2B91-21A9-03387A3DC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8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32568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46559" y="2173480"/>
            <a:ext cx="7813873" cy="4530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dirty="0" err="1"/>
              <a:t>Career</a:t>
            </a:r>
            <a:r>
              <a:rPr lang="tr-TR" dirty="0"/>
              <a:t> </a:t>
            </a:r>
            <a:r>
              <a:rPr lang="tr-TR" dirty="0" err="1"/>
              <a:t>Gate</a:t>
            </a:r>
            <a:r>
              <a:rPr lang="tr-TR" dirty="0"/>
              <a:t>, </a:t>
            </a:r>
            <a:r>
              <a:rPr lang="tr-TR" dirty="0" err="1"/>
              <a:t>integrated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e-</a:t>
            </a:r>
            <a:r>
              <a:rPr lang="tr-TR" dirty="0" err="1"/>
              <a:t>Government</a:t>
            </a:r>
            <a:r>
              <a:rPr lang="tr-TR" dirty="0"/>
              <a:t>, is a </a:t>
            </a:r>
            <a:r>
              <a:rPr lang="tr-TR" dirty="0" err="1"/>
              <a:t>digital</a:t>
            </a:r>
            <a:r>
              <a:rPr lang="tr-TR" dirty="0"/>
              <a:t> platform in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share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’ </a:t>
            </a:r>
            <a:r>
              <a:rPr lang="tr-TR" dirty="0" err="1"/>
              <a:t>career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internship</a:t>
            </a:r>
            <a:r>
              <a:rPr lang="tr-TR" dirty="0"/>
              <a:t> </a:t>
            </a:r>
            <a:r>
              <a:rPr lang="tr-TR" dirty="0" err="1"/>
              <a:t>opportunities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effectively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ensuring</a:t>
            </a:r>
            <a:r>
              <a:rPr lang="tr-TR" dirty="0"/>
              <a:t> </a:t>
            </a:r>
            <a:r>
              <a:rPr lang="tr-TR" dirty="0" err="1"/>
              <a:t>merit-based</a:t>
            </a:r>
            <a:r>
              <a:rPr lang="tr-TR" dirty="0"/>
              <a:t> </a:t>
            </a:r>
            <a:r>
              <a:rPr lang="tr-TR" dirty="0" err="1"/>
              <a:t>equality</a:t>
            </a:r>
            <a:r>
              <a:rPr lang="tr-TR" dirty="0"/>
              <a:t> of </a:t>
            </a:r>
            <a:r>
              <a:rPr lang="tr-TR" dirty="0" err="1"/>
              <a:t>opportunity</a:t>
            </a:r>
            <a:r>
              <a:rPr lang="tr-TR" dirty="0"/>
              <a:t> in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employment</a:t>
            </a:r>
            <a:r>
              <a:rPr lang="tr-TR" dirty="0"/>
              <a:t>.   </a:t>
            </a:r>
          </a:p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dirty="0" err="1"/>
              <a:t>Candidates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able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apply</a:t>
            </a:r>
            <a:r>
              <a:rPr lang="tr-TR" dirty="0"/>
              <a:t> </a:t>
            </a:r>
            <a:r>
              <a:rPr lang="tr-TR" dirty="0" err="1"/>
              <a:t>job</a:t>
            </a:r>
            <a:r>
              <a:rPr lang="tr-TR" dirty="0"/>
              <a:t> </a:t>
            </a:r>
            <a:r>
              <a:rPr lang="tr-TR" dirty="0" err="1"/>
              <a:t>postings</a:t>
            </a:r>
            <a:r>
              <a:rPr lang="tr-TR" dirty="0"/>
              <a:t> of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Career</a:t>
            </a:r>
            <a:r>
              <a:rPr lang="tr-TR" dirty="0"/>
              <a:t> </a:t>
            </a:r>
            <a:r>
              <a:rPr lang="tr-TR" dirty="0" err="1"/>
              <a:t>Gate</a:t>
            </a:r>
            <a:r>
              <a:rPr lang="tr-TR" dirty="0"/>
              <a:t> Platform. </a:t>
            </a:r>
            <a:r>
              <a:rPr lang="tr-TR" dirty="0" err="1"/>
              <a:t>Additionally</a:t>
            </a:r>
            <a:r>
              <a:rPr lang="tr-TR" dirty="0"/>
              <a:t>, </a:t>
            </a:r>
            <a:r>
              <a:rPr lang="tr-TR" dirty="0" err="1"/>
              <a:t>within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Internship</a:t>
            </a:r>
            <a:r>
              <a:rPr lang="tr-TR" dirty="0"/>
              <a:t> </a:t>
            </a:r>
            <a:r>
              <a:rPr lang="tr-TR" dirty="0" err="1"/>
              <a:t>Mobilization</a:t>
            </a:r>
            <a:r>
              <a:rPr lang="tr-TR" dirty="0"/>
              <a:t> Program, </a:t>
            </a:r>
            <a:r>
              <a:rPr lang="tr-TR" dirty="0" err="1"/>
              <a:t>students</a:t>
            </a:r>
            <a:r>
              <a:rPr lang="tr-TR" dirty="0"/>
              <a:t> can </a:t>
            </a:r>
            <a:r>
              <a:rPr lang="tr-TR" dirty="0" err="1"/>
              <a:t>benefit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internship</a:t>
            </a:r>
            <a:r>
              <a:rPr lang="tr-TR" dirty="0"/>
              <a:t> </a:t>
            </a:r>
            <a:r>
              <a:rPr lang="tr-TR" dirty="0" err="1"/>
              <a:t>opportunities</a:t>
            </a:r>
            <a:r>
              <a:rPr lang="tr-TR" dirty="0"/>
              <a:t> of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voluntary</a:t>
            </a:r>
            <a:r>
              <a:rPr lang="tr-TR" dirty="0"/>
              <a:t> </a:t>
            </a:r>
            <a:r>
              <a:rPr lang="tr-TR" dirty="0" err="1"/>
              <a:t>employers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private</a:t>
            </a:r>
            <a:r>
              <a:rPr lang="tr-TR" dirty="0"/>
              <a:t> </a:t>
            </a:r>
            <a:r>
              <a:rPr lang="tr-TR" dirty="0" err="1"/>
              <a:t>sector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Career</a:t>
            </a:r>
            <a:r>
              <a:rPr lang="tr-TR" dirty="0"/>
              <a:t> </a:t>
            </a:r>
            <a:r>
              <a:rPr lang="tr-TR" dirty="0" err="1"/>
              <a:t>Gate</a:t>
            </a:r>
            <a:r>
              <a:rPr lang="tr-TR" dirty="0"/>
              <a:t>. </a:t>
            </a:r>
            <a:r>
              <a:rPr lang="tr-TR" dirty="0">
                <a:hlinkClick r:id="rId4"/>
              </a:rPr>
              <a:t>https://www.cbiko.gov.tr/en/projects/career-gate</a:t>
            </a:r>
            <a:r>
              <a:rPr lang="tr-TR" dirty="0"/>
              <a:t>	</a:t>
            </a:r>
          </a:p>
          <a:p>
            <a:pPr marL="0" marR="0" indent="4495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457200" y="1225268"/>
            <a:ext cx="81309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OUTPUTS OF NEW PUBLIC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APPROACH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Career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ate</a:t>
            </a:r>
            <a:endParaRPr lang="tr-TR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23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09748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59939" y="2525108"/>
            <a:ext cx="7941611" cy="3699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/>
              <a:t>It</a:t>
            </a:r>
            <a:r>
              <a:rPr lang="tr-TR" dirty="0"/>
              <a:t> is a </a:t>
            </a:r>
            <a:r>
              <a:rPr lang="tr-TR" dirty="0" err="1"/>
              <a:t>systematic</a:t>
            </a:r>
            <a:r>
              <a:rPr lang="tr-TR" dirty="0"/>
              <a:t> </a:t>
            </a:r>
            <a:r>
              <a:rPr lang="tr-TR" dirty="0" err="1"/>
              <a:t>analysis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determine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necessary</a:t>
            </a:r>
            <a:r>
              <a:rPr lang="tr-TR" dirty="0"/>
              <a:t> </a:t>
            </a:r>
            <a:r>
              <a:rPr lang="tr-TR" dirty="0" err="1"/>
              <a:t>training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professional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</a:t>
            </a:r>
            <a:r>
              <a:rPr lang="tr-TR" dirty="0" err="1"/>
              <a:t>needs</a:t>
            </a:r>
            <a:r>
              <a:rPr lang="tr-TR" dirty="0"/>
              <a:t> of </a:t>
            </a:r>
            <a:r>
              <a:rPr lang="tr-TR" dirty="0" err="1"/>
              <a:t>employees</a:t>
            </a:r>
            <a:r>
              <a:rPr lang="tr-TR" dirty="0"/>
              <a:t> in </a:t>
            </a:r>
            <a:r>
              <a:rPr lang="tr-TR" dirty="0" err="1"/>
              <a:t>line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mission</a:t>
            </a:r>
            <a:r>
              <a:rPr lang="tr-TR" dirty="0"/>
              <a:t>, </a:t>
            </a:r>
            <a:r>
              <a:rPr lang="tr-TR" dirty="0" err="1"/>
              <a:t>vision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goals</a:t>
            </a:r>
            <a:r>
              <a:rPr lang="tr-TR" dirty="0"/>
              <a:t> of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. 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conducted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indicate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training</a:t>
            </a:r>
            <a:r>
              <a:rPr lang="tr-TR" dirty="0"/>
              <a:t> </a:t>
            </a:r>
            <a:r>
              <a:rPr lang="tr-TR" dirty="0" err="1"/>
              <a:t>needs</a:t>
            </a:r>
            <a:r>
              <a:rPr lang="tr-TR" dirty="0"/>
              <a:t> of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employees</a:t>
            </a:r>
            <a:r>
              <a:rPr lang="tr-TR" dirty="0"/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consists</a:t>
            </a:r>
            <a:r>
              <a:rPr lang="tr-TR" dirty="0"/>
              <a:t> of </a:t>
            </a:r>
            <a:r>
              <a:rPr lang="tr-TR" dirty="0" err="1"/>
              <a:t>Ministry-specific</a:t>
            </a:r>
            <a:r>
              <a:rPr lang="tr-TR" dirty="0"/>
              <a:t> </a:t>
            </a:r>
            <a:r>
              <a:rPr lang="tr-TR" dirty="0" err="1"/>
              <a:t>duties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responsibilities</a:t>
            </a:r>
            <a:r>
              <a:rPr lang="tr-TR" dirty="0"/>
              <a:t>, </a:t>
            </a:r>
            <a:r>
              <a:rPr lang="tr-TR" dirty="0" err="1"/>
              <a:t>competencies</a:t>
            </a:r>
            <a:r>
              <a:rPr lang="tr-TR" dirty="0"/>
              <a:t>, </a:t>
            </a:r>
            <a:r>
              <a:rPr lang="tr-TR" dirty="0" err="1"/>
              <a:t>legislation</a:t>
            </a:r>
            <a:r>
              <a:rPr lang="tr-TR" dirty="0"/>
              <a:t>, </a:t>
            </a:r>
            <a:r>
              <a:rPr lang="tr-TR" dirty="0" err="1"/>
              <a:t>computer</a:t>
            </a:r>
            <a:r>
              <a:rPr lang="tr-TR" dirty="0"/>
              <a:t> </a:t>
            </a:r>
            <a:r>
              <a:rPr lang="tr-TR" dirty="0" err="1"/>
              <a:t>applications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is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six</a:t>
            </a:r>
            <a:r>
              <a:rPr lang="tr-TR" dirty="0"/>
              <a:t> </a:t>
            </a:r>
            <a:r>
              <a:rPr lang="tr-TR" dirty="0" err="1"/>
              <a:t>title</a:t>
            </a:r>
            <a:r>
              <a:rPr lang="tr-TR" dirty="0"/>
              <a:t> </a:t>
            </a:r>
            <a:r>
              <a:rPr lang="tr-TR" dirty="0" err="1"/>
              <a:t>groups</a:t>
            </a:r>
            <a:r>
              <a:rPr lang="tr-TR" dirty="0"/>
              <a:t>: top </a:t>
            </a:r>
            <a:r>
              <a:rPr lang="tr-TR" dirty="0" err="1"/>
              <a:t>manager</a:t>
            </a:r>
            <a:r>
              <a:rPr lang="tr-TR" dirty="0"/>
              <a:t>, </a:t>
            </a:r>
            <a:r>
              <a:rPr lang="tr-TR" dirty="0" err="1"/>
              <a:t>manager</a:t>
            </a:r>
            <a:r>
              <a:rPr lang="tr-TR" dirty="0"/>
              <a:t>, </a:t>
            </a:r>
            <a:r>
              <a:rPr lang="tr-TR" dirty="0" err="1"/>
              <a:t>administrative</a:t>
            </a:r>
            <a:r>
              <a:rPr lang="tr-TR" dirty="0"/>
              <a:t>, </a:t>
            </a:r>
            <a:r>
              <a:rPr lang="tr-TR" dirty="0" err="1"/>
              <a:t>technical</a:t>
            </a:r>
            <a:r>
              <a:rPr lang="tr-TR" dirty="0"/>
              <a:t>, </a:t>
            </a:r>
            <a:r>
              <a:rPr lang="tr-TR" dirty="0" err="1"/>
              <a:t>profession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service </a:t>
            </a:r>
            <a:r>
              <a:rPr lang="tr-TR" dirty="0" err="1"/>
              <a:t>title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.  </a:t>
            </a:r>
          </a:p>
          <a:p>
            <a:pPr marL="285750" marR="0" indent="-2857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883314" y="1201669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OUTPUTS OF NEW PUBLIC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APPROACH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Training </a:t>
            </a:r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eeds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nalysis</a:t>
            </a:r>
            <a:endParaRPr lang="tr-TR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38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70021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259633" y="2708920"/>
            <a:ext cx="67687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 Training </a:t>
            </a:r>
            <a:r>
              <a:rPr lang="tr-TR" dirty="0" err="1"/>
              <a:t>and</a:t>
            </a:r>
            <a:r>
              <a:rPr lang="tr-TR" dirty="0"/>
              <a:t> Development </a:t>
            </a:r>
            <a:r>
              <a:rPr lang="tr-TR" dirty="0" err="1"/>
              <a:t>Activities</a:t>
            </a:r>
            <a:r>
              <a:rPr lang="tr-TR" dirty="0"/>
              <a:t> Report is </a:t>
            </a:r>
            <a:r>
              <a:rPr lang="tr-TR" dirty="0" err="1"/>
              <a:t>prepared</a:t>
            </a:r>
            <a:r>
              <a:rPr lang="tr-TR" dirty="0"/>
              <a:t> in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offer</a:t>
            </a:r>
            <a:r>
              <a:rPr lang="tr-TR" dirty="0"/>
              <a:t> data-</a:t>
            </a:r>
            <a:r>
              <a:rPr lang="tr-TR" dirty="0" err="1"/>
              <a:t>based</a:t>
            </a:r>
            <a:r>
              <a:rPr lang="tr-TR" dirty="0"/>
              <a:t> </a:t>
            </a:r>
            <a:r>
              <a:rPr lang="tr-TR" dirty="0" err="1"/>
              <a:t>solutions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personnel</a:t>
            </a:r>
            <a:r>
              <a:rPr lang="tr-TR" dirty="0"/>
              <a:t> </a:t>
            </a:r>
            <a:r>
              <a:rPr lang="tr-TR" dirty="0" err="1"/>
              <a:t>training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</a:t>
            </a:r>
            <a:r>
              <a:rPr lang="tr-TR" dirty="0" err="1"/>
              <a:t>activities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Ministries</a:t>
            </a:r>
            <a:r>
              <a:rPr lang="tr-TR" dirty="0"/>
              <a:t>,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identify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strength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improvement</a:t>
            </a:r>
            <a:r>
              <a:rPr lang="tr-TR" dirty="0"/>
              <a:t> </a:t>
            </a:r>
            <a:r>
              <a:rPr lang="tr-TR" dirty="0" err="1"/>
              <a:t>areas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implications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disseminate</a:t>
            </a:r>
            <a:r>
              <a:rPr lang="tr-TR" dirty="0"/>
              <a:t>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practices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evaluating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training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</a:t>
            </a:r>
            <a:r>
              <a:rPr lang="tr-TR" dirty="0" err="1"/>
              <a:t>activities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Ministries</a:t>
            </a:r>
            <a:r>
              <a:rPr lang="tr-TR" dirty="0"/>
              <a:t>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612775" y="1262801"/>
            <a:ext cx="7786036" cy="1175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OUTPUTS OF NEW PUBLIC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APPROACH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Training </a:t>
            </a:r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evelopment </a:t>
            </a:r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Activities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eport</a:t>
            </a:r>
            <a:endParaRPr lang="tr-TR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0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32568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43607" y="2924944"/>
            <a:ext cx="702658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/>
              <a:t>Within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report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data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training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</a:t>
            </a:r>
            <a:r>
              <a:rPr lang="tr-TR" dirty="0" err="1"/>
              <a:t>activities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analyzed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/>
              <a:t>appropriate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</a:t>
            </a:r>
            <a:r>
              <a:rPr lang="tr-TR" dirty="0" err="1"/>
              <a:t>methods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details</a:t>
            </a:r>
            <a:r>
              <a:rPr lang="tr-TR" dirty="0"/>
              <a:t> of </a:t>
            </a:r>
            <a:r>
              <a:rPr lang="tr-TR" dirty="0" err="1"/>
              <a:t>employee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training</a:t>
            </a:r>
            <a:r>
              <a:rPr lang="tr-TR" dirty="0"/>
              <a:t> </a:t>
            </a:r>
            <a:r>
              <a:rPr lang="tr-TR" dirty="0" err="1"/>
              <a:t>records</a:t>
            </a:r>
            <a:r>
              <a:rPr lang="tr-TR" dirty="0"/>
              <a:t> of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, </a:t>
            </a:r>
            <a:r>
              <a:rPr lang="tr-TR" dirty="0" err="1"/>
              <a:t>training</a:t>
            </a:r>
            <a:r>
              <a:rPr lang="tr-TR" dirty="0"/>
              <a:t> </a:t>
            </a:r>
            <a:r>
              <a:rPr lang="tr-TR" dirty="0" err="1"/>
              <a:t>budget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 </a:t>
            </a:r>
            <a:r>
              <a:rPr lang="tr-TR" dirty="0" err="1"/>
              <a:t>participation</a:t>
            </a:r>
            <a:r>
              <a:rPr lang="tr-TR" dirty="0"/>
              <a:t> in </a:t>
            </a:r>
            <a:r>
              <a:rPr lang="tr-TR" dirty="0" err="1"/>
              <a:t>training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addition</a:t>
            </a:r>
            <a:r>
              <a:rPr lang="tr-TR" dirty="0"/>
              <a:t>, </a:t>
            </a:r>
            <a:r>
              <a:rPr lang="tr-TR" dirty="0" err="1"/>
              <a:t>national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international</a:t>
            </a:r>
            <a:r>
              <a:rPr lang="tr-TR" dirty="0"/>
              <a:t> </a:t>
            </a:r>
            <a:r>
              <a:rPr lang="tr-TR" dirty="0" err="1"/>
              <a:t>training</a:t>
            </a:r>
            <a:r>
              <a:rPr lang="tr-TR" dirty="0"/>
              <a:t> </a:t>
            </a:r>
            <a:r>
              <a:rPr lang="tr-TR" dirty="0" err="1"/>
              <a:t>implications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included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report</a:t>
            </a:r>
            <a:r>
              <a:rPr lang="tr-TR" dirty="0"/>
              <a:t>. </a:t>
            </a:r>
          </a:p>
        </p:txBody>
      </p:sp>
      <p:sp>
        <p:nvSpPr>
          <p:cNvPr id="8" name="Dikdörtgen 7"/>
          <p:cNvSpPr/>
          <p:nvPr/>
        </p:nvSpPr>
        <p:spPr>
          <a:xfrm>
            <a:off x="612775" y="1262801"/>
            <a:ext cx="7786036" cy="1175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OUTPUTS OF NEW PUBLIC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APPROACH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Training </a:t>
            </a:r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evelopment </a:t>
            </a:r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Activities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eport</a:t>
            </a:r>
            <a:endParaRPr lang="tr-TR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4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202814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43608" y="2420888"/>
            <a:ext cx="712879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dirty="0" err="1"/>
              <a:t>Flexible</a:t>
            </a:r>
            <a:r>
              <a:rPr lang="tr-TR" dirty="0"/>
              <a:t> </a:t>
            </a:r>
            <a:r>
              <a:rPr lang="tr-TR" dirty="0" err="1"/>
              <a:t>working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implemented</a:t>
            </a:r>
            <a:r>
              <a:rPr lang="tr-TR" dirty="0"/>
              <a:t> in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Covid</a:t>
            </a:r>
            <a:r>
              <a:rPr lang="tr-TR" dirty="0"/>
              <a:t> 19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practise</a:t>
            </a:r>
            <a:r>
              <a:rPr lang="tr-TR" dirty="0"/>
              <a:t> </a:t>
            </a:r>
            <a:r>
              <a:rPr lang="tr-TR" dirty="0" err="1"/>
              <a:t>still</a:t>
            </a:r>
            <a:r>
              <a:rPr lang="tr-TR" dirty="0"/>
              <a:t> </a:t>
            </a:r>
            <a:r>
              <a:rPr lang="tr-TR" dirty="0" err="1"/>
              <a:t>continues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endParaRPr lang="tr-TR" dirty="0"/>
          </a:p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employees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sector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stage</a:t>
            </a:r>
            <a:r>
              <a:rPr lang="tr-TR" dirty="0"/>
              <a:t> of </a:t>
            </a:r>
            <a:r>
              <a:rPr lang="tr-TR" dirty="0" err="1"/>
              <a:t>Covid</a:t>
            </a:r>
            <a:r>
              <a:rPr lang="tr-TR" dirty="0"/>
              <a:t> 19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/>
              <a:t>Remote </a:t>
            </a:r>
            <a:r>
              <a:rPr lang="tr-TR" dirty="0" err="1"/>
              <a:t>working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as a </a:t>
            </a:r>
            <a:r>
              <a:rPr lang="tr-TR" dirty="0" err="1"/>
              <a:t>flexible</a:t>
            </a:r>
            <a:r>
              <a:rPr lang="tr-TR" dirty="0"/>
              <a:t> </a:t>
            </a:r>
            <a:r>
              <a:rPr lang="tr-TR" dirty="0" err="1"/>
              <a:t>working</a:t>
            </a:r>
            <a:r>
              <a:rPr lang="tr-TR" dirty="0"/>
              <a:t> model in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sector</a:t>
            </a:r>
            <a:r>
              <a:rPr lang="tr-TR" dirty="0"/>
              <a:t>. </a:t>
            </a:r>
          </a:p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dirty="0" err="1"/>
              <a:t>Employees</a:t>
            </a:r>
            <a:r>
              <a:rPr lang="tr-TR" dirty="0"/>
              <a:t> </a:t>
            </a:r>
            <a:r>
              <a:rPr lang="tr-TR" dirty="0" err="1"/>
              <a:t>thought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affected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Covid</a:t>
            </a:r>
            <a:r>
              <a:rPr lang="tr-TR" dirty="0"/>
              <a:t> 19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considered</a:t>
            </a:r>
            <a:r>
              <a:rPr lang="tr-TR" dirty="0"/>
              <a:t> on </a:t>
            </a:r>
            <a:r>
              <a:rPr lang="tr-TR" dirty="0" err="1"/>
              <a:t>leave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971600" y="1249326"/>
            <a:ext cx="73448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OUTPUTS OF NEW PUBLIC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APPROACH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Flexible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Working</a:t>
            </a:r>
            <a:endParaRPr lang="tr-TR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85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79804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259632" y="2276872"/>
            <a:ext cx="6624736" cy="3816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/>
              <a:t>Education</a:t>
            </a:r>
            <a:r>
              <a:rPr lang="tr-TR" dirty="0"/>
              <a:t> Information Network is a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educational</a:t>
            </a:r>
            <a:r>
              <a:rPr lang="tr-TR" dirty="0"/>
              <a:t> </a:t>
            </a:r>
            <a:r>
              <a:rPr lang="tr-TR" dirty="0" err="1"/>
              <a:t>content</a:t>
            </a:r>
            <a:r>
              <a:rPr lang="tr-TR" dirty="0"/>
              <a:t> network </a:t>
            </a:r>
            <a:r>
              <a:rPr lang="tr-TR" dirty="0" err="1"/>
              <a:t>established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Ministry</a:t>
            </a:r>
            <a:r>
              <a:rPr lang="tr-TR" dirty="0"/>
              <a:t> of </a:t>
            </a:r>
            <a:r>
              <a:rPr lang="tr-TR" dirty="0" err="1"/>
              <a:t>National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draws</a:t>
            </a:r>
            <a:r>
              <a:rPr lang="tr-TR" dirty="0"/>
              <a:t> </a:t>
            </a:r>
            <a:r>
              <a:rPr lang="tr-TR" dirty="0" err="1"/>
              <a:t>atteniton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rich</a:t>
            </a:r>
            <a:r>
              <a:rPr lang="tr-TR" dirty="0"/>
              <a:t> </a:t>
            </a:r>
            <a:r>
              <a:rPr lang="tr-TR" dirty="0" err="1"/>
              <a:t>content</a:t>
            </a:r>
            <a:r>
              <a:rPr lang="tr-TR" dirty="0"/>
              <a:t> </a:t>
            </a:r>
            <a:r>
              <a:rPr lang="tr-TR" dirty="0" err="1"/>
              <a:t>specific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class</a:t>
            </a:r>
            <a:r>
              <a:rPr lang="tr-TR" dirty="0"/>
              <a:t> has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prepared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support</a:t>
            </a:r>
            <a:r>
              <a:rPr lang="tr-TR" dirty="0"/>
              <a:t> </a:t>
            </a:r>
            <a:r>
              <a:rPr lang="tr-TR" dirty="0" err="1"/>
              <a:t>students</a:t>
            </a:r>
            <a:r>
              <a:rPr lang="tr-TR" dirty="0"/>
              <a:t> </a:t>
            </a:r>
            <a:r>
              <a:rPr lang="tr-TR" dirty="0" err="1"/>
              <a:t>lessons</a:t>
            </a:r>
            <a:r>
              <a:rPr lang="tr-TR" dirty="0"/>
              <a:t>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has </a:t>
            </a:r>
            <a:r>
              <a:rPr lang="tr-TR" dirty="0" err="1"/>
              <a:t>enabled</a:t>
            </a:r>
            <a:r>
              <a:rPr lang="tr-TR" dirty="0"/>
              <a:t> </a:t>
            </a:r>
            <a:r>
              <a:rPr lang="tr-TR" dirty="0" err="1"/>
              <a:t>teachers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carry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duties</a:t>
            </a:r>
            <a:r>
              <a:rPr lang="tr-TR" dirty="0"/>
              <a:t> </a:t>
            </a:r>
            <a:r>
              <a:rPr lang="tr-TR" dirty="0" err="1"/>
              <a:t>effectively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pandemic</a:t>
            </a:r>
            <a:endParaRPr lang="tr-TR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addition</a:t>
            </a:r>
            <a:r>
              <a:rPr lang="tr-TR" dirty="0"/>
              <a:t>,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pandemic</a:t>
            </a:r>
            <a:r>
              <a:rPr lang="tr-TR" dirty="0"/>
              <a:t>, </a:t>
            </a:r>
            <a:r>
              <a:rPr lang="tr-TR" dirty="0" err="1"/>
              <a:t>additional</a:t>
            </a:r>
            <a:r>
              <a:rPr lang="tr-TR" dirty="0"/>
              <a:t> internet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provided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students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operators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encouregment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government</a:t>
            </a:r>
            <a:r>
              <a:rPr lang="tr-TR" dirty="0"/>
              <a:t> 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https://www.eba.gov.tr/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115616" y="1201669"/>
            <a:ext cx="73448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OUTPUTS OF NEW PUBLIC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APPROACH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Education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Information 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tr-T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etwork</a:t>
            </a:r>
          </a:p>
          <a:p>
            <a:pPr algn="ctr">
              <a:lnSpc>
                <a:spcPct val="200000"/>
              </a:lnSpc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8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169" y="211921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57200" y="1897372"/>
            <a:ext cx="8299137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607059" y="2978923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 err="1"/>
              <a:t>Thanks</a:t>
            </a:r>
            <a:r>
              <a:rPr lang="tr-TR" sz="4000" dirty="0"/>
              <a:t> </a:t>
            </a:r>
            <a:r>
              <a:rPr lang="tr-TR" sz="4000" dirty="0" err="1"/>
              <a:t>for</a:t>
            </a:r>
            <a:r>
              <a:rPr lang="tr-TR" sz="4000" dirty="0"/>
              <a:t> </a:t>
            </a:r>
            <a:r>
              <a:rPr lang="tr-TR" sz="4000" dirty="0" err="1"/>
              <a:t>your</a:t>
            </a:r>
            <a:r>
              <a:rPr lang="tr-TR" sz="4000" dirty="0"/>
              <a:t> </a:t>
            </a:r>
            <a:r>
              <a:rPr lang="tr-TR" sz="4000" dirty="0" err="1"/>
              <a:t>attention</a:t>
            </a:r>
            <a:r>
              <a:rPr lang="tr-TR" sz="4000" dirty="0"/>
              <a:t>!</a:t>
            </a:r>
            <a:endParaRPr lang="tr-TR" sz="4000" b="1" dirty="0"/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4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60337"/>
            <a:ext cx="2598168" cy="652563"/>
          </a:xfrm>
          <a:prstGeom prst="rect">
            <a:avLst/>
          </a:prstGeom>
        </p:spPr>
      </p:pic>
      <p:sp>
        <p:nvSpPr>
          <p:cNvPr id="18" name="Rectangle 9"/>
          <p:cNvSpPr txBox="1">
            <a:spLocks noChangeArrowheads="1"/>
          </p:cNvSpPr>
          <p:nvPr/>
        </p:nvSpPr>
        <p:spPr bwMode="auto">
          <a:xfrm>
            <a:off x="624340" y="3429000"/>
            <a:ext cx="7920038" cy="2232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ja-JP" sz="2000" b="1" i="1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ja-JP" sz="2000" b="1" i="1" u="none" strike="noStrike" kern="1200" cap="none" spc="0" normalizeH="0" baseline="0" noProof="0" dirty="0">
              <a:ln>
                <a:noFill/>
              </a:ln>
              <a:solidFill>
                <a:srgbClr val="6666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XXI. Central American and Caribbean Civil Service Forum</a:t>
            </a:r>
            <a:endParaRPr kumimoji="0" lang="tr-TR" altLang="ja-JP" sz="2000" b="1" i="1" u="none" strike="noStrike" kern="1200" cap="none" spc="0" normalizeH="0" baseline="0" noProof="0" dirty="0">
              <a:ln>
                <a:noFill/>
              </a:ln>
              <a:solidFill>
                <a:srgbClr val="6666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13</a:t>
            </a:r>
            <a:r>
              <a:rPr kumimoji="0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-</a:t>
            </a:r>
            <a:r>
              <a:rPr kumimoji="0" lang="tr-TR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14</a:t>
            </a:r>
            <a:r>
              <a:rPr kumimoji="0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tr-TR" altLang="ja-JP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September</a:t>
            </a:r>
            <a:r>
              <a:rPr kumimoji="0" lang="tr-TR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20</a:t>
            </a:r>
            <a:r>
              <a:rPr kumimoji="0" lang="tr-TR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22</a:t>
            </a:r>
            <a:endParaRPr kumimoji="0" lang="en-US" altLang="ja-JP" sz="2000" b="1" i="1" u="none" strike="noStrike" kern="1200" cap="none" spc="0" normalizeH="0" baseline="0" noProof="0" dirty="0">
              <a:ln>
                <a:noFill/>
              </a:ln>
              <a:solidFill>
                <a:srgbClr val="6666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tr-TR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Guatemala</a:t>
            </a:r>
            <a:r>
              <a:rPr kumimoji="0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Republic of </a:t>
            </a:r>
            <a:r>
              <a:rPr kumimoji="0" lang="tr-TR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Guatemala</a:t>
            </a:r>
            <a:endParaRPr kumimoji="0" lang="tr-TR" altLang="tr-TR" sz="2000" b="1" i="1" u="none" strike="noStrike" kern="1200" cap="none" spc="0" normalizeH="0" baseline="0" noProof="0" dirty="0">
              <a:ln>
                <a:noFill/>
              </a:ln>
              <a:solidFill>
                <a:srgbClr val="6666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748562" y="1068507"/>
            <a:ext cx="7772400" cy="240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000" b="1" kern="1200">
                <a:solidFill>
                  <a:srgbClr val="005A74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A74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endParaRPr lang="tr-TR" sz="4400" dirty="0"/>
          </a:p>
          <a:p>
            <a:pPr eaLnBrk="1" hangingPunct="1"/>
            <a:r>
              <a:rPr lang="tr-TR" altLang="tr-TR" sz="4400" dirty="0" err="1">
                <a:solidFill>
                  <a:srgbClr val="FF0000"/>
                </a:solidFill>
                <a:latin typeface="Albertus" pitchFamily="34" charset="0"/>
              </a:rPr>
              <a:t>Türkiye’s</a:t>
            </a:r>
            <a:r>
              <a:rPr lang="tr-TR" altLang="tr-TR" sz="4400" dirty="0">
                <a:solidFill>
                  <a:srgbClr val="FF0000"/>
                </a:solidFill>
                <a:latin typeface="Albertus" pitchFamily="34" charset="0"/>
              </a:rPr>
              <a:t> </a:t>
            </a:r>
          </a:p>
          <a:p>
            <a:pPr eaLnBrk="1" hangingPunct="1"/>
            <a:r>
              <a:rPr lang="tr-TR" altLang="tr-TR" sz="4400" dirty="0" err="1">
                <a:solidFill>
                  <a:srgbClr val="FF0000"/>
                </a:solidFill>
                <a:latin typeface="Albertus" pitchFamily="34" charset="0"/>
              </a:rPr>
              <a:t>Governmet</a:t>
            </a:r>
            <a:r>
              <a:rPr lang="tr-TR" altLang="tr-TR" sz="4400" dirty="0">
                <a:solidFill>
                  <a:srgbClr val="FF0000"/>
                </a:solidFill>
                <a:latin typeface="Albertus" pitchFamily="34" charset="0"/>
              </a:rPr>
              <a:t> </a:t>
            </a:r>
            <a:r>
              <a:rPr lang="tr-TR" altLang="tr-TR" sz="4400" dirty="0" err="1">
                <a:solidFill>
                  <a:srgbClr val="FF0000"/>
                </a:solidFill>
                <a:latin typeface="Albertus" pitchFamily="34" charset="0"/>
              </a:rPr>
              <a:t>System</a:t>
            </a:r>
            <a:r>
              <a:rPr lang="tr-TR" altLang="tr-TR" sz="4400" dirty="0">
                <a:solidFill>
                  <a:srgbClr val="FF0000"/>
                </a:solidFill>
                <a:latin typeface="Albertus" pitchFamily="34" charset="0"/>
              </a:rPr>
              <a:t> </a:t>
            </a:r>
            <a:endParaRPr lang="en-US" altLang="tr-TR" sz="4400" dirty="0">
              <a:solidFill>
                <a:srgbClr val="FF0000"/>
              </a:solidFill>
              <a:latin typeface="Albertus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1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91733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64671" y="2941300"/>
            <a:ext cx="7726802" cy="149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Turkish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Constitutional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 Reform in 2017</a:t>
            </a:r>
          </a:p>
          <a:p>
            <a:pPr>
              <a:lnSpc>
                <a:spcPct val="150000"/>
              </a:lnSpc>
            </a:pPr>
            <a:endParaRPr lang="tr-TR" dirty="0"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Türkiye’s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Presidential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1400" dirty="0"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3806362" y="1011863"/>
            <a:ext cx="130997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/>
              <a:t> </a:t>
            </a:r>
          </a:p>
          <a:p>
            <a:pPr algn="ctr"/>
            <a:r>
              <a:rPr lang="tr-TR" sz="2400" b="1" dirty="0"/>
              <a:t>OUTLINE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2E6357C-7B81-2B91-21A9-03387A3DC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42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216871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115616" y="2891910"/>
            <a:ext cx="6840760" cy="222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dirty="0"/>
              <a:t>Following the constitutional amendment in T</a:t>
            </a:r>
            <a:r>
              <a:rPr lang="tr-TR" dirty="0" err="1"/>
              <a:t>ürkiye</a:t>
            </a:r>
            <a:r>
              <a:rPr lang="en-US" dirty="0"/>
              <a:t> with the referendum on April 16, 2017, the existing structure operating on the basis of the parliamentary regime came to an end and a new government system called the Presidential Government System was introduced.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607059" y="1260125"/>
            <a:ext cx="58021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GOVERNMENT SYSTEM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Turkish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Constitutional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Reform in 2017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8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153" y="229868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827584" y="2492896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/>
              <a:t>e-</a:t>
            </a:r>
            <a:r>
              <a:rPr lang="tr-TR" dirty="0" err="1"/>
              <a:t>Governmet</a:t>
            </a:r>
            <a:r>
              <a:rPr lang="tr-TR" dirty="0"/>
              <a:t> Gateway is a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accessed</a:t>
            </a:r>
            <a:r>
              <a:rPr lang="tr-TR" dirty="0"/>
              <a:t> in 2008.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capacity</a:t>
            </a:r>
            <a:r>
              <a:rPr lang="tr-TR" dirty="0"/>
              <a:t> of </a:t>
            </a:r>
            <a:r>
              <a:rPr lang="tr-TR" dirty="0" err="1"/>
              <a:t>technological</a:t>
            </a:r>
            <a:r>
              <a:rPr lang="tr-TR" dirty="0"/>
              <a:t> </a:t>
            </a:r>
            <a:r>
              <a:rPr lang="tr-TR" dirty="0" err="1"/>
              <a:t>infrastructure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Türkiye </a:t>
            </a:r>
            <a:r>
              <a:rPr lang="tr-TR" dirty="0" err="1"/>
              <a:t>project</a:t>
            </a:r>
            <a:r>
              <a:rPr lang="tr-TR" dirty="0"/>
              <a:t>  </a:t>
            </a:r>
            <a:r>
              <a:rPr lang="tr-TR" dirty="0" err="1"/>
              <a:t>which</a:t>
            </a:r>
            <a:r>
              <a:rPr lang="tr-TR" dirty="0"/>
              <a:t> is </a:t>
            </a:r>
            <a:r>
              <a:rPr lang="tr-TR" dirty="0" err="1"/>
              <a:t>fast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secure</a:t>
            </a:r>
            <a:r>
              <a:rPr lang="tr-TR" dirty="0"/>
              <a:t> </a:t>
            </a:r>
            <a:r>
              <a:rPr lang="tr-TR" dirty="0" err="1"/>
              <a:t>access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service </a:t>
            </a:r>
            <a:r>
              <a:rPr lang="tr-TR" dirty="0" err="1"/>
              <a:t>from</a:t>
            </a:r>
            <a:r>
              <a:rPr lang="tr-TR" dirty="0"/>
              <a:t> a </a:t>
            </a:r>
            <a:r>
              <a:rPr lang="tr-TR" dirty="0" err="1"/>
              <a:t>single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launched</a:t>
            </a:r>
            <a:r>
              <a:rPr lang="tr-TR" dirty="0"/>
              <a:t> in 2016.</a:t>
            </a:r>
          </a:p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dirty="0"/>
              <a:t>As of </a:t>
            </a:r>
            <a:r>
              <a:rPr lang="tr-TR" dirty="0" err="1"/>
              <a:t>September</a:t>
            </a:r>
            <a:r>
              <a:rPr lang="tr-TR" dirty="0"/>
              <a:t> 1, 2022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Türkiye Platform has </a:t>
            </a:r>
            <a:r>
              <a:rPr lang="tr-TR" dirty="0" err="1"/>
              <a:t>reached</a:t>
            </a:r>
            <a:r>
              <a:rPr lang="tr-TR" dirty="0"/>
              <a:t> </a:t>
            </a:r>
            <a:r>
              <a:rPr lang="tr-TR" dirty="0" err="1"/>
              <a:t>above</a:t>
            </a:r>
            <a:r>
              <a:rPr lang="tr-TR" dirty="0"/>
              <a:t> 60 </a:t>
            </a:r>
            <a:r>
              <a:rPr lang="tr-TR" dirty="0" err="1"/>
              <a:t>million</a:t>
            </a:r>
            <a:r>
              <a:rPr lang="tr-TR" dirty="0"/>
              <a:t> </a:t>
            </a:r>
            <a:r>
              <a:rPr lang="tr-TR" dirty="0" err="1"/>
              <a:t>users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currently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 </a:t>
            </a:r>
            <a:r>
              <a:rPr lang="tr-TR" dirty="0" err="1"/>
              <a:t>services</a:t>
            </a:r>
            <a:r>
              <a:rPr lang="tr-TR" dirty="0"/>
              <a:t> </a:t>
            </a:r>
            <a:r>
              <a:rPr lang="tr-TR" dirty="0" err="1"/>
              <a:t>provided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890 </a:t>
            </a:r>
            <a:r>
              <a:rPr lang="tr-TR" dirty="0" err="1"/>
              <a:t>institutions</a:t>
            </a:r>
            <a:r>
              <a:rPr lang="tr-TR" dirty="0"/>
              <a:t> </a:t>
            </a:r>
            <a:r>
              <a:rPr lang="tr-TR" dirty="0" err="1"/>
              <a:t>available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Türkiye Platform (e-</a:t>
            </a:r>
            <a:r>
              <a:rPr lang="tr-TR" dirty="0" err="1"/>
              <a:t>Governmet</a:t>
            </a:r>
            <a:r>
              <a:rPr lang="tr-TR" dirty="0"/>
              <a:t> Gateway)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07975" y="854167"/>
            <a:ext cx="85845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E-GOVERNMENT AND 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REDUCTION OF ADMINISTRATION BURDEN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Türkiye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37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08078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77995" y="2013774"/>
            <a:ext cx="7801719" cy="420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tr-TR" dirty="0" err="1"/>
              <a:t>Constitutional</a:t>
            </a:r>
            <a:r>
              <a:rPr lang="tr-TR" dirty="0"/>
              <a:t> Reform </a:t>
            </a:r>
            <a:r>
              <a:rPr lang="en-US" dirty="0"/>
              <a:t>has three basic institutional features</a:t>
            </a:r>
            <a:r>
              <a:rPr lang="tr-TR" dirty="0"/>
              <a:t>: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dirty="0"/>
              <a:t> </a:t>
            </a:r>
            <a:r>
              <a:rPr lang="en-US" dirty="0"/>
              <a:t>The first of these is the acknowledgment of the supremacy of the legislature.</a:t>
            </a:r>
            <a:r>
              <a:rPr lang="tr-TR" dirty="0"/>
              <a:t>  (</a:t>
            </a:r>
            <a:r>
              <a:rPr lang="tr-TR" dirty="0" err="1"/>
              <a:t>Laws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higher</a:t>
            </a:r>
            <a:r>
              <a:rPr lang="tr-TR" dirty="0"/>
              <a:t> norm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presidential</a:t>
            </a:r>
            <a:r>
              <a:rPr lang="tr-TR" dirty="0"/>
              <a:t> </a:t>
            </a:r>
            <a:r>
              <a:rPr lang="tr-TR" dirty="0" err="1"/>
              <a:t>decrees</a:t>
            </a:r>
            <a:r>
              <a:rPr lang="tr-TR" dirty="0"/>
              <a:t>)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dirty="0"/>
              <a:t>The second is the targeting of an effective executive structure aimed at rapid decision making and implementation. </a:t>
            </a:r>
            <a:r>
              <a:rPr lang="tr-TR" dirty="0"/>
              <a:t>(</a:t>
            </a:r>
            <a:r>
              <a:rPr lang="tr-TR" dirty="0" err="1"/>
              <a:t>Changing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organizational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 of </a:t>
            </a:r>
            <a:r>
              <a:rPr lang="tr-TR" dirty="0" err="1"/>
              <a:t>instutitions</a:t>
            </a:r>
            <a:r>
              <a:rPr lang="tr-TR" dirty="0"/>
              <a:t> in </a:t>
            </a:r>
            <a:r>
              <a:rPr lang="tr-TR" dirty="0" err="1"/>
              <a:t>accordance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needs</a:t>
            </a:r>
            <a:r>
              <a:rPr lang="tr-TR" dirty="0"/>
              <a:t> is done </a:t>
            </a:r>
            <a:r>
              <a:rPr lang="tr-TR" dirty="0" err="1"/>
              <a:t>quickly</a:t>
            </a:r>
            <a:r>
              <a:rPr lang="tr-TR" dirty="0"/>
              <a:t>)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dirty="0"/>
              <a:t>The last one is that various mechanisms are included in order to ensure the functionality of the system to prevent it from being locked in possible times of crisis</a:t>
            </a:r>
            <a:r>
              <a:rPr lang="tr-TR" dirty="0"/>
              <a:t>. (</a:t>
            </a:r>
            <a:r>
              <a:rPr lang="tr-TR" dirty="0" err="1"/>
              <a:t>Confidence</a:t>
            </a:r>
            <a:r>
              <a:rPr lang="tr-TR" dirty="0"/>
              <a:t> </a:t>
            </a:r>
            <a:r>
              <a:rPr lang="tr-TR" dirty="0" err="1"/>
              <a:t>vote</a:t>
            </a:r>
            <a:r>
              <a:rPr lang="tr-TR" dirty="0"/>
              <a:t> is not </a:t>
            </a:r>
            <a:r>
              <a:rPr lang="tr-TR" dirty="0" err="1"/>
              <a:t>necessary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establish</a:t>
            </a:r>
            <a:r>
              <a:rPr lang="tr-TR" dirty="0"/>
              <a:t> a </a:t>
            </a:r>
            <a:r>
              <a:rPr lang="tr-TR" dirty="0" err="1"/>
              <a:t>government</a:t>
            </a:r>
            <a:r>
              <a:rPr lang="tr-TR" dirty="0"/>
              <a:t>)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607059" y="1203157"/>
            <a:ext cx="58021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GOVERNMENT SYSTEM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Turkish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Constitutional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Reform in 2017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2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198069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71600" y="2697399"/>
            <a:ext cx="7344816" cy="3107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There is a clear distinction between legislative and executive powers. </a:t>
            </a:r>
            <a:endParaRPr lang="tr-TR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The President who is the head of the executive power and parliament are directly elected by the nation. Therefore, both powers have the same legitimacy</a:t>
            </a:r>
            <a:r>
              <a:rPr lang="tr-TR" dirty="0"/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In the presidential government system, where the principle of separation of powers is clearly applied,</a:t>
            </a:r>
            <a:r>
              <a:rPr lang="tr-TR" dirty="0"/>
              <a:t> </a:t>
            </a:r>
            <a:r>
              <a:rPr lang="en-US" dirty="0"/>
              <a:t>powers do not have to take the vote of confidence.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506144" y="1216814"/>
            <a:ext cx="580216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GOVERNMENT SYSTEM 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Türkiye’s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Presidential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tr-TR" b="1" dirty="0"/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94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06714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71600" y="2680423"/>
            <a:ext cx="734481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Due to the clear distinction between legislative and executive powers, the executive has no authority to propose laws</a:t>
            </a:r>
            <a:r>
              <a:rPr lang="tr-TR" dirty="0"/>
              <a:t> but </a:t>
            </a:r>
            <a:r>
              <a:rPr lang="en-US" dirty="0"/>
              <a:t>budget</a:t>
            </a:r>
            <a:r>
              <a:rPr lang="tr-TR" dirty="0"/>
              <a:t> </a:t>
            </a:r>
            <a:r>
              <a:rPr lang="tr-TR" dirty="0" err="1"/>
              <a:t>law’s</a:t>
            </a:r>
            <a:r>
              <a:rPr lang="tr-TR" dirty="0"/>
              <a:t> </a:t>
            </a:r>
            <a:r>
              <a:rPr lang="tr-TR" dirty="0" err="1"/>
              <a:t>proposal</a:t>
            </a:r>
            <a:r>
              <a:rPr lang="tr-TR" dirty="0"/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/>
              <a:t>Laws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enacted</a:t>
            </a:r>
            <a:r>
              <a:rPr lang="tr-TR" dirty="0"/>
              <a:t> </a:t>
            </a:r>
            <a:r>
              <a:rPr lang="tr-TR" dirty="0" err="1"/>
              <a:t>bye</a:t>
            </a:r>
            <a:r>
              <a:rPr lang="tr-TR" dirty="0"/>
              <a:t> </a:t>
            </a:r>
            <a:r>
              <a:rPr lang="tr-TR" dirty="0" err="1"/>
              <a:t>parliament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approved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president</a:t>
            </a:r>
            <a:r>
              <a:rPr lang="tr-TR" dirty="0"/>
              <a:t>.</a:t>
            </a:r>
            <a:r>
              <a:rPr lang="en-US" dirty="0"/>
              <a:t> Laws returned to parliament for re-negotiation must be adopted by simple majority</a:t>
            </a:r>
            <a:r>
              <a:rPr lang="tr-TR" dirty="0"/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The executive power cannot terminate the legislative power. However, any of the powers may wish to renew the elections. </a:t>
            </a:r>
            <a:r>
              <a:rPr lang="tr-TR" dirty="0"/>
              <a:t> 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623964" y="1297318"/>
            <a:ext cx="3805978" cy="14527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b="1" dirty="0"/>
              <a:t>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GOVERNMENT SYSTEM 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Türkiye’s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Presidential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9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03312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55576" y="2492896"/>
            <a:ext cx="7344816" cy="338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Ministers are appointed and dismissed by the presi­dent</a:t>
            </a:r>
            <a:r>
              <a:rPr lang="tr-TR" dirty="0"/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Parliament is no longer required to confirm the government. It can no longer hold confidence votes, nor dismiss the government on political grounds</a:t>
            </a:r>
            <a:r>
              <a:rPr lang="tr-TR" dirty="0"/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Parliamentary questions are ad­dressed to the deputy president and the ministers</a:t>
            </a:r>
            <a:r>
              <a:rPr lang="tr-TR" dirty="0"/>
              <a:t>.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questions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en-US" dirty="0"/>
              <a:t>answered in writing</a:t>
            </a:r>
            <a:r>
              <a:rPr lang="tr-TR" dirty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555828" y="1343399"/>
            <a:ext cx="38059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GOVERNMENT SYSTEM 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Türkiye’s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Presidential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06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60337"/>
            <a:ext cx="2598168" cy="65256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4723"/>
            <a:ext cx="9131025" cy="5823277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66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179809"/>
            <a:ext cx="2598168" cy="65256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7" y="1061235"/>
            <a:ext cx="9133242" cy="5751755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5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169" y="211921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57200" y="1897372"/>
            <a:ext cx="8299137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607059" y="2978923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 err="1"/>
              <a:t>Thanks</a:t>
            </a:r>
            <a:r>
              <a:rPr lang="tr-TR" sz="4000" dirty="0"/>
              <a:t> </a:t>
            </a:r>
            <a:r>
              <a:rPr lang="tr-TR" sz="4000" dirty="0" err="1"/>
              <a:t>for</a:t>
            </a:r>
            <a:r>
              <a:rPr lang="tr-TR" sz="4000" dirty="0"/>
              <a:t> </a:t>
            </a:r>
            <a:r>
              <a:rPr lang="tr-TR" sz="4000" dirty="0" err="1"/>
              <a:t>your</a:t>
            </a:r>
            <a:r>
              <a:rPr lang="tr-TR" sz="4000" dirty="0"/>
              <a:t> </a:t>
            </a:r>
            <a:r>
              <a:rPr lang="tr-TR" sz="4000" dirty="0" err="1"/>
              <a:t>attention</a:t>
            </a:r>
            <a:r>
              <a:rPr lang="tr-TR" sz="4000" dirty="0"/>
              <a:t>!</a:t>
            </a:r>
            <a:endParaRPr lang="tr-TR" sz="4000" b="1" dirty="0"/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05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91902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162823" y="2723073"/>
            <a:ext cx="6624736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goal</a:t>
            </a:r>
            <a:r>
              <a:rPr lang="tr-TR" dirty="0"/>
              <a:t> of </a:t>
            </a:r>
            <a:r>
              <a:rPr lang="tr-TR" dirty="0" err="1"/>
              <a:t>Digital</a:t>
            </a:r>
            <a:r>
              <a:rPr lang="tr-TR" dirty="0"/>
              <a:t> Türkiye is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value-added</a:t>
            </a:r>
            <a:r>
              <a:rPr lang="tr-TR" dirty="0"/>
              <a:t> </a:t>
            </a:r>
            <a:r>
              <a:rPr lang="tr-TR" dirty="0" err="1"/>
              <a:t>services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available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everyone</a:t>
            </a:r>
            <a:r>
              <a:rPr lang="tr-TR" dirty="0"/>
              <a:t>.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plan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prepare</a:t>
            </a:r>
            <a:r>
              <a:rPr lang="tr-TR" dirty="0"/>
              <a:t> user-</a:t>
            </a:r>
            <a:r>
              <a:rPr lang="tr-TR" dirty="0" err="1"/>
              <a:t>friendly</a:t>
            </a:r>
            <a:r>
              <a:rPr lang="tr-TR" dirty="0"/>
              <a:t> </a:t>
            </a:r>
            <a:r>
              <a:rPr lang="tr-TR" dirty="0" err="1"/>
              <a:t>interfaces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allow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Türkiye </a:t>
            </a:r>
            <a:r>
              <a:rPr lang="tr-TR" dirty="0" err="1"/>
              <a:t>with</a:t>
            </a:r>
            <a:r>
              <a:rPr lang="tr-TR" dirty="0"/>
              <a:t> a </a:t>
            </a:r>
            <a:r>
              <a:rPr lang="tr-TR" dirty="0" err="1"/>
              <a:t>greater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 of </a:t>
            </a:r>
            <a:r>
              <a:rPr lang="tr-TR" dirty="0" err="1"/>
              <a:t>comfort</a:t>
            </a:r>
            <a:r>
              <a:rPr lang="tr-TR" dirty="0"/>
              <a:t>.</a:t>
            </a:r>
            <a:r>
              <a:rPr lang="en-US" dirty="0"/>
              <a:t> </a:t>
            </a:r>
            <a:endParaRPr lang="tr-TR" dirty="0"/>
          </a:p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307975" y="854167"/>
            <a:ext cx="85845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E-GOVERNMENT AND 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REDUCTION OF ADMINISTRATION BURDEN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Türkiye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91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48986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79611" y="2550850"/>
            <a:ext cx="6984777" cy="33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dirty="0" err="1"/>
              <a:t>Digital</a:t>
            </a:r>
            <a:r>
              <a:rPr lang="tr-TR" dirty="0"/>
              <a:t> Türkiye </a:t>
            </a:r>
            <a:r>
              <a:rPr lang="tr-TR" dirty="0" err="1"/>
              <a:t>Version</a:t>
            </a:r>
            <a:r>
              <a:rPr lang="tr-TR" dirty="0"/>
              <a:t> 1.0 (v1.0); </a:t>
            </a: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</a:pPr>
            <a:r>
              <a:rPr lang="tr-TR" dirty="0" err="1"/>
              <a:t>digitalized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value-added</a:t>
            </a:r>
            <a:r>
              <a:rPr lang="tr-TR" dirty="0"/>
              <a:t> </a:t>
            </a:r>
            <a:r>
              <a:rPr lang="tr-TR" dirty="0" err="1"/>
              <a:t>services</a:t>
            </a:r>
            <a:r>
              <a:rPr lang="tr-TR" dirty="0"/>
              <a:t>,</a:t>
            </a: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</a:pPr>
            <a:r>
              <a:rPr lang="tr-TR" dirty="0" err="1"/>
              <a:t>reduced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documents</a:t>
            </a:r>
            <a:r>
              <a:rPr lang="tr-TR" dirty="0"/>
              <a:t>, (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document</a:t>
            </a:r>
            <a:r>
              <a:rPr lang="tr-TR" dirty="0"/>
              <a:t> </a:t>
            </a:r>
            <a:r>
              <a:rPr lang="tr-TR" dirty="0" err="1"/>
              <a:t>required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job</a:t>
            </a:r>
            <a:r>
              <a:rPr lang="tr-TR" dirty="0"/>
              <a:t> </a:t>
            </a:r>
            <a:r>
              <a:rPr lang="tr-TR" dirty="0" err="1"/>
              <a:t>application</a:t>
            </a:r>
            <a:r>
              <a:rPr lang="tr-TR" dirty="0"/>
              <a:t> can be sent </a:t>
            </a:r>
            <a:r>
              <a:rPr lang="tr-TR" dirty="0" err="1"/>
              <a:t>electronically</a:t>
            </a:r>
            <a:r>
              <a:rPr lang="tr-TR" dirty="0"/>
              <a:t>)</a:t>
            </a: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</a:pPr>
            <a:r>
              <a:rPr lang="tr-TR" dirty="0" err="1"/>
              <a:t>brought</a:t>
            </a:r>
            <a:r>
              <a:rPr lang="tr-TR" dirty="0"/>
              <a:t> </a:t>
            </a:r>
            <a:r>
              <a:rPr lang="tr-TR" dirty="0" err="1"/>
              <a:t>savings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time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money</a:t>
            </a:r>
            <a:r>
              <a:rPr lang="tr-TR" dirty="0"/>
              <a:t>, (</a:t>
            </a: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stated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validity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documents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official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reference </a:t>
            </a:r>
            <a:r>
              <a:rPr lang="tr-TR" dirty="0" err="1"/>
              <a:t>number</a:t>
            </a:r>
            <a:r>
              <a:rPr lang="tr-TR" dirty="0"/>
              <a:t>,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need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go</a:t>
            </a:r>
            <a:r>
              <a:rPr lang="tr-TR" dirty="0"/>
              <a:t> </a:t>
            </a:r>
            <a:r>
              <a:rPr lang="tr-TR" dirty="0" err="1"/>
              <a:t>another</a:t>
            </a:r>
            <a:r>
              <a:rPr lang="tr-TR" dirty="0"/>
              <a:t> </a:t>
            </a:r>
            <a:r>
              <a:rPr lang="tr-TR" dirty="0" err="1"/>
              <a:t>authority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proof</a:t>
            </a:r>
            <a:r>
              <a:rPr lang="tr-TR" dirty="0"/>
              <a:t> of it)</a:t>
            </a: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"/>
            </a:pPr>
            <a:r>
              <a:rPr lang="tr-TR" dirty="0" err="1"/>
              <a:t>reduced</a:t>
            </a:r>
            <a:r>
              <a:rPr lang="tr-TR" dirty="0"/>
              <a:t> </a:t>
            </a:r>
            <a:r>
              <a:rPr lang="tr-TR" dirty="0" err="1"/>
              <a:t>bureaucracy</a:t>
            </a:r>
            <a:r>
              <a:rPr lang="tr-TR" dirty="0"/>
              <a:t>. 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6102" y="867500"/>
            <a:ext cx="86565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E-GOVERNMENT AND 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REDUCTION OF ADMINISTRATION BURDEN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Türkiye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5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940" y="178821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331640" y="2947374"/>
            <a:ext cx="640871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launch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process</a:t>
            </a:r>
            <a:r>
              <a:rPr lang="tr-TR" dirty="0"/>
              <a:t> of </a:t>
            </a:r>
            <a:r>
              <a:rPr lang="tr-TR" dirty="0" err="1"/>
              <a:t>integrated</a:t>
            </a:r>
            <a:r>
              <a:rPr lang="tr-TR" dirty="0"/>
              <a:t> service </a:t>
            </a:r>
            <a:r>
              <a:rPr lang="tr-TR" dirty="0" err="1"/>
              <a:t>provision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Türkiye </a:t>
            </a:r>
            <a:r>
              <a:rPr lang="tr-TR" dirty="0" err="1"/>
              <a:t>version</a:t>
            </a:r>
            <a:r>
              <a:rPr lang="tr-TR" dirty="0"/>
              <a:t> 1.1 </a:t>
            </a:r>
            <a:r>
              <a:rPr lang="tr-TR" dirty="0" err="1"/>
              <a:t>which</a:t>
            </a:r>
            <a:r>
              <a:rPr lang="tr-TR" dirty="0"/>
              <a:t> is </a:t>
            </a:r>
            <a:r>
              <a:rPr lang="tr-TR" dirty="0" err="1"/>
              <a:t>currently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pipeline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aspect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topic-based</a:t>
            </a:r>
            <a:r>
              <a:rPr lang="tr-TR" dirty="0"/>
              <a:t> </a:t>
            </a:r>
            <a:r>
              <a:rPr lang="tr-TR" dirty="0" err="1"/>
              <a:t>integrated</a:t>
            </a:r>
            <a:r>
              <a:rPr lang="tr-TR" dirty="0"/>
              <a:t> </a:t>
            </a:r>
            <a:r>
              <a:rPr lang="tr-TR" dirty="0" err="1"/>
              <a:t>services</a:t>
            </a:r>
            <a:r>
              <a:rPr lang="tr-TR" dirty="0"/>
              <a:t> </a:t>
            </a:r>
            <a:r>
              <a:rPr lang="tr-TR" dirty="0" err="1"/>
              <a:t>focusing</a:t>
            </a:r>
            <a:r>
              <a:rPr lang="tr-TR" dirty="0"/>
              <a:t> on user as ‘My </a:t>
            </a:r>
            <a:r>
              <a:rPr lang="tr-TR" dirty="0" err="1"/>
              <a:t>Vehicles</a:t>
            </a:r>
            <a:r>
              <a:rPr lang="tr-TR" dirty="0"/>
              <a:t>’, ‘My </a:t>
            </a:r>
            <a:r>
              <a:rPr lang="tr-TR" dirty="0" err="1"/>
              <a:t>Working</a:t>
            </a:r>
            <a:r>
              <a:rPr lang="tr-TR" dirty="0"/>
              <a:t> Life’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facilitate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lives</a:t>
            </a:r>
            <a:r>
              <a:rPr lang="tr-TR" dirty="0"/>
              <a:t> of </a:t>
            </a:r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citizens</a:t>
            </a:r>
            <a:r>
              <a:rPr lang="tr-TR" dirty="0"/>
              <a:t>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6102" y="867500"/>
            <a:ext cx="86565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E-GOVERNMENT AND 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REDUCTION OF ADMINISTRATION BURDEN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Türkiye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8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9" y="989004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78821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71601" y="2760706"/>
            <a:ext cx="6912768" cy="2972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endParaRPr lang="tr-TR" sz="1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/>
              <a:t>From</a:t>
            </a:r>
            <a:r>
              <a:rPr lang="en-US" dirty="0"/>
              <a:t> e-Government Gateway</a:t>
            </a:r>
            <a:r>
              <a:rPr lang="tr-TR" dirty="0"/>
              <a:t>, as of </a:t>
            </a:r>
            <a:r>
              <a:rPr lang="tr-TR" dirty="0" err="1"/>
              <a:t>September</a:t>
            </a:r>
            <a:r>
              <a:rPr lang="tr-TR" dirty="0"/>
              <a:t> 1, 2022;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/>
              <a:t>Number of Registered Users of e-Government Gateway</a:t>
            </a:r>
            <a:r>
              <a:rPr lang="tr-TR" dirty="0"/>
              <a:t>:</a:t>
            </a:r>
            <a:r>
              <a:rPr lang="en-US" dirty="0"/>
              <a:t> </a:t>
            </a:r>
            <a:r>
              <a:rPr lang="tr-TR" dirty="0"/>
              <a:t>60.3 </a:t>
            </a:r>
            <a:r>
              <a:rPr lang="en-US" dirty="0"/>
              <a:t>Million</a:t>
            </a:r>
            <a:endParaRPr lang="tr-T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/>
              <a:t>Number of Services Provided via e-Government Gateway (Cumulative)</a:t>
            </a:r>
            <a:r>
              <a:rPr lang="tr-TR" dirty="0"/>
              <a:t>:</a:t>
            </a:r>
            <a:r>
              <a:rPr lang="en-US" dirty="0"/>
              <a:t> </a:t>
            </a:r>
            <a:r>
              <a:rPr lang="tr-TR" dirty="0"/>
              <a:t>6.720</a:t>
            </a: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tr-TR" dirty="0"/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56102" y="867500"/>
            <a:ext cx="86565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E-GOVERNMENT AND 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REDUCTION OF ADMINISTRATION BURDEN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Türkiye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1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1EAE-2954-4678-A935-7061D648B4C3}" type="slidenum">
              <a:rPr lang="tr-TR" smtClean="0"/>
              <a:pPr/>
              <a:t>7</a:t>
            </a:fld>
            <a:r>
              <a:rPr lang="tr-TR"/>
              <a:t>/25</a:t>
            </a: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t="6959" r="3390" b="11275"/>
          <a:stretch/>
        </p:blipFill>
        <p:spPr>
          <a:xfrm>
            <a:off x="107504" y="188640"/>
            <a:ext cx="8712968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79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8301" y="946211"/>
            <a:ext cx="9144000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AutoShape 4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155575" y="-722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AutoShape 6" descr="aselsan uges amblemi ile ilgili görsel sonucu"/>
          <p:cNvSpPr>
            <a:spLocks noChangeAspect="1" noChangeArrowheads="1"/>
          </p:cNvSpPr>
          <p:nvPr/>
        </p:nvSpPr>
        <p:spPr bwMode="auto">
          <a:xfrm>
            <a:off x="307975" y="801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Date Placeholder 15"/>
          <p:cNvSpPr>
            <a:spLocks noGrp="1"/>
          </p:cNvSpPr>
          <p:nvPr/>
        </p:nvSpPr>
        <p:spPr>
          <a:xfrm>
            <a:off x="457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7"/>
          <p:cNvSpPr>
            <a:spLocks noGrp="1"/>
          </p:cNvSpPr>
          <p:nvPr/>
        </p:nvSpPr>
        <p:spPr>
          <a:xfrm>
            <a:off x="6553200" y="642858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utoShape 2" descr="5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4" descr="5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83560"/>
            <a:ext cx="2598168" cy="6525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83568" y="867279"/>
            <a:ext cx="79208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Targets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>
              <a:lnSpc>
                <a:spcPct val="150000"/>
              </a:lnSpc>
            </a:pP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/>
              <a:t>*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dirty="0"/>
              <a:t> has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compiled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https://cbddo.gov.tr/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annual</a:t>
            </a:r>
            <a:r>
              <a:rPr lang="tr-TR" dirty="0"/>
              <a:t> </a:t>
            </a:r>
            <a:r>
              <a:rPr lang="tr-TR" dirty="0" err="1"/>
              <a:t>programme</a:t>
            </a:r>
            <a:endParaRPr lang="tr-TR" dirty="0"/>
          </a:p>
          <a:p>
            <a:r>
              <a:rPr lang="tr-TR" dirty="0"/>
              <a:t>**</a:t>
            </a:r>
            <a:r>
              <a:rPr lang="tr-TR" dirty="0" err="1"/>
              <a:t>Individulas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ages</a:t>
            </a:r>
            <a:r>
              <a:rPr lang="tr-TR" dirty="0"/>
              <a:t> of 16-74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r>
              <a:rPr lang="tr-TR" dirty="0" err="1"/>
              <a:t>Realization</a:t>
            </a:r>
            <a:r>
              <a:rPr lang="tr-TR" dirty="0"/>
              <a:t> </a:t>
            </a:r>
            <a:r>
              <a:rPr lang="tr-TR" dirty="0" err="1"/>
              <a:t>forecast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115616" y="1102018"/>
            <a:ext cx="6912768" cy="148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E-GOVERNMENT AND 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REDUCTION OF ADMINISTRATION BURDEN</a:t>
            </a:r>
          </a:p>
          <a:p>
            <a:pPr algn="ctr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Türkiye</a:t>
            </a:r>
          </a:p>
          <a:p>
            <a:pPr algn="ctr">
              <a:lnSpc>
                <a:spcPct val="200000"/>
              </a:lnSpc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Tablo 16">
            <a:extLst>
              <a:ext uri="{FF2B5EF4-FFF2-40B4-BE49-F238E27FC236}">
                <a16:creationId xmlns:a16="http://schemas.microsoft.com/office/drawing/2014/main" id="{FC0DA0D6-A5D4-3BC1-17CB-157AAFAC70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927492"/>
              </p:ext>
            </p:extLst>
          </p:nvPr>
        </p:nvGraphicFramePr>
        <p:xfrm>
          <a:off x="695160" y="2585758"/>
          <a:ext cx="7335928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97055057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414752810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1244853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487334504"/>
                    </a:ext>
                  </a:extLst>
                </a:gridCol>
                <a:gridCol w="1143240">
                  <a:extLst>
                    <a:ext uri="{9D8B030D-6E8A-4147-A177-3AD203B41FA5}">
                      <a16:colId xmlns:a16="http://schemas.microsoft.com/office/drawing/2014/main" val="17169532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Performance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Indicators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Unit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2022</a:t>
                      </a:r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4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Individuals</a:t>
                      </a:r>
                      <a:r>
                        <a:rPr lang="tr-TR" dirty="0"/>
                        <a:t> Using</a:t>
                      </a:r>
                    </a:p>
                    <a:p>
                      <a:r>
                        <a:rPr lang="tr-TR" dirty="0"/>
                        <a:t>e-</a:t>
                      </a:r>
                      <a:r>
                        <a:rPr lang="tr-TR" dirty="0" err="1"/>
                        <a:t>Government</a:t>
                      </a:r>
                      <a:r>
                        <a:rPr lang="tr-TR" dirty="0"/>
                        <a:t> Gateway*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Percent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58,9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96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e-</a:t>
                      </a:r>
                      <a:r>
                        <a:rPr lang="tr-TR" dirty="0" err="1"/>
                        <a:t>Government</a:t>
                      </a:r>
                      <a:r>
                        <a:rPr lang="tr-TR" dirty="0"/>
                        <a:t> Gateway </a:t>
                      </a:r>
                      <a:r>
                        <a:rPr lang="tr-TR" dirty="0" err="1"/>
                        <a:t>Satisfaction</a:t>
                      </a:r>
                      <a:r>
                        <a:rPr lang="tr-TR" dirty="0"/>
                        <a:t>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Percent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98,3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9033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Number of e-Government Gateway Registered Users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Million</a:t>
                      </a:r>
                      <a:r>
                        <a:rPr lang="tr-TR" dirty="0"/>
                        <a:t> 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360382"/>
                  </a:ext>
                </a:extLst>
              </a:tr>
            </a:tbl>
          </a:graphicData>
        </a:graphic>
      </p:graphicFrame>
      <p:pic>
        <p:nvPicPr>
          <p:cNvPr id="14" name="Resim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" y="224968"/>
            <a:ext cx="879650" cy="5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0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6641</TotalTime>
  <Words>2259</Words>
  <Application>Microsoft Office PowerPoint</Application>
  <PresentationFormat>Ekran Gösterisi (4:3)</PresentationFormat>
  <Paragraphs>259</Paragraphs>
  <Slides>36</Slides>
  <Notes>35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2" baseType="lpstr">
      <vt:lpstr>Albertus</vt:lpstr>
      <vt:lpstr>Arial</vt:lpstr>
      <vt:lpstr>Calibri</vt:lpstr>
      <vt:lpstr>Times New Roman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Ali UZUN</dc:creator>
  <cp:lastModifiedBy>Sait Korkmaz</cp:lastModifiedBy>
  <cp:revision>415</cp:revision>
  <dcterms:created xsi:type="dcterms:W3CDTF">2019-10-13T13:31:19Z</dcterms:created>
  <dcterms:modified xsi:type="dcterms:W3CDTF">2022-09-13T13:33:18Z</dcterms:modified>
</cp:coreProperties>
</file>